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7.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8.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9.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1660.xml" ContentType="application/vnd.openxmlformats-officedocument.presentationml.tags+xml"/>
  <Override PartName="/ppt/tags/tag181.xml" ContentType="application/vnd.openxmlformats-officedocument.presentationml.tags+xml"/>
  <Override PartName="/ppt/tags/tag1840.xml" ContentType="application/vnd.openxmlformats-officedocument.presentationml.tags+xml"/>
  <Override PartName="/ppt/tags/tag1860.xml" ContentType="application/vnd.openxmlformats-officedocument.presentationml.tags+xml"/>
  <Override PartName="/ppt/tags/tag189.xml" ContentType="application/vnd.openxmlformats-officedocument.presentationml.tags+xml"/>
  <Override PartName="/ppt/tags/tag192.xml" ContentType="application/vnd.openxmlformats-officedocument.presentationml.tags+xml"/>
  <Override PartName="/ppt/tags/tag202.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54" r:id="rId2"/>
    <p:sldMasterId id="2147483770" r:id="rId3"/>
    <p:sldMasterId id="2147483786" r:id="rId4"/>
    <p:sldMasterId id="2147483802" r:id="rId5"/>
    <p:sldMasterId id="2147483818" r:id="rId6"/>
    <p:sldMasterId id="2147483834" r:id="rId7"/>
    <p:sldMasterId id="2147483850" r:id="rId8"/>
    <p:sldMasterId id="2147483866" r:id="rId9"/>
    <p:sldMasterId id="2147483882" r:id="rId10"/>
  </p:sldMasterIdLst>
  <p:notesMasterIdLst>
    <p:notesMasterId r:id="rId83"/>
  </p:notesMasterIdLst>
  <p:handoutMasterIdLst>
    <p:handoutMasterId r:id="rId84"/>
  </p:handoutMasterIdLst>
  <p:sldIdLst>
    <p:sldId id="259" r:id="rId11"/>
    <p:sldId id="1185" r:id="rId12"/>
    <p:sldId id="1186" r:id="rId13"/>
    <p:sldId id="345" r:id="rId14"/>
    <p:sldId id="520" r:id="rId15"/>
    <p:sldId id="519" r:id="rId16"/>
    <p:sldId id="521" r:id="rId17"/>
    <p:sldId id="570" r:id="rId18"/>
    <p:sldId id="524" r:id="rId19"/>
    <p:sldId id="525" r:id="rId20"/>
    <p:sldId id="357" r:id="rId21"/>
    <p:sldId id="284" r:id="rId22"/>
    <p:sldId id="390" r:id="rId23"/>
    <p:sldId id="391" r:id="rId24"/>
    <p:sldId id="392" r:id="rId25"/>
    <p:sldId id="393" r:id="rId26"/>
    <p:sldId id="394" r:id="rId27"/>
    <p:sldId id="395" r:id="rId28"/>
    <p:sldId id="396" r:id="rId29"/>
    <p:sldId id="397" r:id="rId30"/>
    <p:sldId id="398" r:id="rId31"/>
    <p:sldId id="527" r:id="rId32"/>
    <p:sldId id="528" r:id="rId33"/>
    <p:sldId id="530" r:id="rId34"/>
    <p:sldId id="531" r:id="rId35"/>
    <p:sldId id="532" r:id="rId36"/>
    <p:sldId id="533" r:id="rId37"/>
    <p:sldId id="534" r:id="rId38"/>
    <p:sldId id="535" r:id="rId39"/>
    <p:sldId id="537" r:id="rId40"/>
    <p:sldId id="425" r:id="rId41"/>
    <p:sldId id="538" r:id="rId42"/>
    <p:sldId id="539" r:id="rId43"/>
    <p:sldId id="540" r:id="rId44"/>
    <p:sldId id="542" r:id="rId45"/>
    <p:sldId id="571" r:id="rId46"/>
    <p:sldId id="426" r:id="rId47"/>
    <p:sldId id="427" r:id="rId48"/>
    <p:sldId id="429" r:id="rId49"/>
    <p:sldId id="543" r:id="rId50"/>
    <p:sldId id="544" r:id="rId51"/>
    <p:sldId id="545" r:id="rId52"/>
    <p:sldId id="546" r:id="rId53"/>
    <p:sldId id="547" r:id="rId54"/>
    <p:sldId id="548" r:id="rId55"/>
    <p:sldId id="549" r:id="rId56"/>
    <p:sldId id="552" r:id="rId57"/>
    <p:sldId id="550" r:id="rId58"/>
    <p:sldId id="551" r:id="rId59"/>
    <p:sldId id="1187" r:id="rId60"/>
    <p:sldId id="555" r:id="rId61"/>
    <p:sldId id="565" r:id="rId62"/>
    <p:sldId id="1188" r:id="rId63"/>
    <p:sldId id="556" r:id="rId64"/>
    <p:sldId id="574" r:id="rId65"/>
    <p:sldId id="1189" r:id="rId66"/>
    <p:sldId id="557" r:id="rId67"/>
    <p:sldId id="563" r:id="rId68"/>
    <p:sldId id="553" r:id="rId69"/>
    <p:sldId id="554" r:id="rId70"/>
    <p:sldId id="558" r:id="rId71"/>
    <p:sldId id="559" r:id="rId72"/>
    <p:sldId id="560" r:id="rId73"/>
    <p:sldId id="561" r:id="rId74"/>
    <p:sldId id="572" r:id="rId75"/>
    <p:sldId id="573" r:id="rId76"/>
    <p:sldId id="562" r:id="rId77"/>
    <p:sldId id="567" r:id="rId78"/>
    <p:sldId id="568" r:id="rId79"/>
    <p:sldId id="569" r:id="rId80"/>
    <p:sldId id="566" r:id="rId81"/>
    <p:sldId id="275" r:id="rId82"/>
  </p:sldIdLst>
  <p:sldSz cx="12192000" cy="6858000"/>
  <p:notesSz cx="6858000" cy="9144000"/>
  <p:custDataLst>
    <p:tags r:id="rId8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3840" userDrawn="1">
          <p15:clr>
            <a:srgbClr val="A4A3A4"/>
          </p15:clr>
        </p15:guide>
        <p15:guide id="5" orient="horz" pos="1020" userDrawn="1">
          <p15:clr>
            <a:srgbClr val="A4A3A4"/>
          </p15:clr>
        </p15:guide>
        <p15:guide id="6" orient="horz" pos="1473" userDrawn="1">
          <p15:clr>
            <a:srgbClr val="A4A3A4"/>
          </p15:clr>
        </p15:guide>
        <p15:guide id="7" orient="horz" pos="3160" userDrawn="1">
          <p15:clr>
            <a:srgbClr val="A4A3A4"/>
          </p15:clr>
        </p15:guide>
        <p15:guide id="8" pos="2072" userDrawn="1">
          <p15:clr>
            <a:srgbClr val="A4A3A4"/>
          </p15:clr>
        </p15:guide>
        <p15:guide id="9" pos="4088" userDrawn="1">
          <p15:clr>
            <a:srgbClr val="A4A3A4"/>
          </p15:clr>
        </p15:guide>
        <p15:guide id="10" pos="5984" userDrawn="1">
          <p15:clr>
            <a:srgbClr val="A4A3A4"/>
          </p15:clr>
        </p15:guide>
        <p15:guide id="11" pos="5314" userDrawn="1">
          <p15:clr>
            <a:srgbClr val="A4A3A4"/>
          </p15:clr>
        </p15:guide>
        <p15:guide id="12" pos="230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352" autoAdjust="0"/>
  </p:normalViewPr>
  <p:slideViewPr>
    <p:cSldViewPr snapToGrid="0" showGuides="1">
      <p:cViewPr varScale="1">
        <p:scale>
          <a:sx n="100" d="100"/>
          <a:sy n="100" d="100"/>
        </p:scale>
        <p:origin x="51" y="72"/>
      </p:cViewPr>
      <p:guideLst>
        <p:guide pos="3840"/>
        <p:guide orient="horz" pos="1020"/>
        <p:guide orient="horz" pos="1473"/>
        <p:guide orient="horz" pos="3160"/>
        <p:guide pos="2072"/>
        <p:guide pos="4088"/>
        <p:guide pos="5984"/>
        <p:guide pos="5314"/>
        <p:guide pos="230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13844"/>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handoutMaster" Target="handoutMasters/handoutMaster1.xml"/><Relationship Id="rId89" Type="http://schemas.openxmlformats.org/officeDocument/2006/relationships/theme" Target="theme/theme1.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5.xml"/><Relationship Id="rId90" Type="http://schemas.openxmlformats.org/officeDocument/2006/relationships/tableStyles" Target="tableStyles.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tags" Target="tags/tag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notesMaster" Target="notesMasters/notesMaster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7" Type="http://schemas.openxmlformats.org/officeDocument/2006/relationships/slideMaster" Target="slideMasters/slideMaster7.xml"/><Relationship Id="rId71" Type="http://schemas.openxmlformats.org/officeDocument/2006/relationships/slide" Target="slides/slide61.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presProps" Target="presProps.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2024/5/7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2024/5/7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27</a:t>
            </a:fld>
            <a:endParaRPr lang="zh-CN" altLang="en-US"/>
          </a:p>
        </p:txBody>
      </p:sp>
    </p:spTree>
    <p:extLst>
      <p:ext uri="{BB962C8B-B14F-4D97-AF65-F5344CB8AC3E}">
        <p14:creationId xmlns:p14="http://schemas.microsoft.com/office/powerpoint/2010/main" val="1311175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65</a:t>
            </a:fld>
            <a:endParaRPr lang="zh-CN" altLang="en-US"/>
          </a:p>
        </p:txBody>
      </p:sp>
    </p:spTree>
    <p:extLst>
      <p:ext uri="{BB962C8B-B14F-4D97-AF65-F5344CB8AC3E}">
        <p14:creationId xmlns:p14="http://schemas.microsoft.com/office/powerpoint/2010/main" val="9348812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7.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8.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9.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8.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9.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0.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5.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6.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2" Type="http://schemas.openxmlformats.org/officeDocument/2006/relationships/slideLayout" Target="../slideLayouts/slideLayout137.xml"/><Relationship Id="rId16" Type="http://schemas.openxmlformats.org/officeDocument/2006/relationships/theme" Target="../theme/theme10.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6" Type="http://schemas.openxmlformats.org/officeDocument/2006/relationships/theme" Target="../theme/theme3.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6" Type="http://schemas.openxmlformats.org/officeDocument/2006/relationships/theme" Target="../theme/theme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6"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6" Type="http://schemas.openxmlformats.org/officeDocument/2006/relationships/theme" Target="../theme/theme6.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6" Type="http://schemas.openxmlformats.org/officeDocument/2006/relationships/theme" Target="../theme/theme7.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6" Type="http://schemas.openxmlformats.org/officeDocument/2006/relationships/theme" Target="../theme/theme8.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6" Type="http://schemas.openxmlformats.org/officeDocument/2006/relationships/theme" Target="../theme/theme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33.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2.png"/><Relationship Id="rId5" Type="http://schemas.openxmlformats.org/officeDocument/2006/relationships/slideLayout" Target="../slideLayouts/slideLayout10.xml"/><Relationship Id="rId4" Type="http://schemas.openxmlformats.org/officeDocument/2006/relationships/tags" Target="../tags/tag15.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18.xml"/><Relationship Id="rId7" Type="http://schemas.openxmlformats.org/officeDocument/2006/relationships/image" Target="../media/image224.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1660.xml"/><Relationship Id="rId5" Type="http://schemas.openxmlformats.org/officeDocument/2006/relationships/slideLayout" Target="../slideLayouts/slideLayout25.xml"/><Relationship Id="rId4" Type="http://schemas.openxmlformats.org/officeDocument/2006/relationships/tags" Target="../tags/tag19.xml"/><Relationship Id="rId9" Type="http://schemas.openxmlformats.org/officeDocument/2006/relationships/image" Target="../media/image240.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22.xml"/><Relationship Id="rId7" Type="http://schemas.openxmlformats.org/officeDocument/2006/relationships/image" Target="../media/image36.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5.png"/><Relationship Id="rId5" Type="http://schemas.openxmlformats.org/officeDocument/2006/relationships/slideLayout" Target="../slideLayouts/slideLayout40.xml"/><Relationship Id="rId4" Type="http://schemas.openxmlformats.org/officeDocument/2006/relationships/tags" Target="../tags/tag2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ags" Target="../tags/tag181.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41.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40.png"/><Relationship Id="rId5" Type="http://schemas.openxmlformats.org/officeDocument/2006/relationships/tags" Target="../tags/tag30.xml"/><Relationship Id="rId10" Type="http://schemas.openxmlformats.org/officeDocument/2006/relationships/image" Target="../media/image39.png"/><Relationship Id="rId4" Type="http://schemas.openxmlformats.org/officeDocument/2006/relationships/tags" Target="../tags/tag29.xml"/><Relationship Id="rId9" Type="http://schemas.openxmlformats.org/officeDocument/2006/relationships/image" Target="../media/image38.png"/><Relationship Id="rId14" Type="http://schemas.openxmlformats.org/officeDocument/2006/relationships/image" Target="../media/image320.png"/></Relationships>
</file>

<file path=ppt/slides/_rels/slide17.xml.rels><?xml version="1.0" encoding="UTF-8" standalone="yes"?>
<Relationships xmlns="http://schemas.openxmlformats.org/package/2006/relationships"><Relationship Id="rId13" Type="http://schemas.openxmlformats.org/officeDocument/2006/relationships/tags" Target="../tags/tag189.xml"/><Relationship Id="rId18" Type="http://schemas.openxmlformats.org/officeDocument/2006/relationships/image" Target="../media/image380.png"/><Relationship Id="rId3" Type="http://schemas.openxmlformats.org/officeDocument/2006/relationships/tags" Target="../tags/tag35.xml"/><Relationship Id="rId7" Type="http://schemas.openxmlformats.org/officeDocument/2006/relationships/slideLayout" Target="../slideLayouts/slideLayout85.xml"/><Relationship Id="rId12" Type="http://schemas.openxmlformats.org/officeDocument/2006/relationships/image" Target="../media/image340.png"/><Relationship Id="rId17" Type="http://schemas.openxmlformats.org/officeDocument/2006/relationships/image" Target="../media/image370.png"/><Relationship Id="rId2" Type="http://schemas.openxmlformats.org/officeDocument/2006/relationships/tags" Target="../tags/tag34.xml"/><Relationship Id="rId16" Type="http://schemas.openxmlformats.org/officeDocument/2006/relationships/tags" Target="../tags/tag192.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1860.xml"/><Relationship Id="rId5" Type="http://schemas.openxmlformats.org/officeDocument/2006/relationships/tags" Target="../tags/tag37.xml"/><Relationship Id="rId15" Type="http://schemas.openxmlformats.org/officeDocument/2006/relationships/image" Target="../media/image42.png"/><Relationship Id="rId10" Type="http://schemas.openxmlformats.org/officeDocument/2006/relationships/image" Target="../media/image330.png"/><Relationship Id="rId4" Type="http://schemas.openxmlformats.org/officeDocument/2006/relationships/tags" Target="../tags/tag36.xml"/><Relationship Id="rId9" Type="http://schemas.openxmlformats.org/officeDocument/2006/relationships/tags" Target="../tags/tag1840.xml"/><Relationship Id="rId14" Type="http://schemas.openxmlformats.org/officeDocument/2006/relationships/image" Target="../media/image35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0.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44.png"/><Relationship Id="rId4" Type="http://schemas.openxmlformats.org/officeDocument/2006/relationships/slideLayout" Target="../slideLayouts/slideLayout115.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tags" Target="../tags/tag202.xml"/><Relationship Id="rId3" Type="http://schemas.openxmlformats.org/officeDocument/2006/relationships/tags" Target="../tags/tag46.xml"/><Relationship Id="rId7" Type="http://schemas.openxmlformats.org/officeDocument/2006/relationships/image" Target="../media/image46.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45.png"/><Relationship Id="rId5" Type="http://schemas.openxmlformats.org/officeDocument/2006/relationships/slideLayout" Target="../slideLayouts/slideLayout130.xml"/><Relationship Id="rId4" Type="http://schemas.openxmlformats.org/officeDocument/2006/relationships/tags" Target="../tags/tag47.xml"/><Relationship Id="rId9" Type="http://schemas.openxmlformats.org/officeDocument/2006/relationships/image" Target="../media/image43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5.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142.xml"/><Relationship Id="rId1" Type="http://schemas.openxmlformats.org/officeDocument/2006/relationships/tags" Target="../tags/tag50.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5.xml"/></Relationships>
</file>

<file path=ppt/slides/_rels/slide24.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520.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slideLayout" Target="../slideLayouts/slideLayout145.xml"/></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142.xml"/><Relationship Id="rId1" Type="http://schemas.openxmlformats.org/officeDocument/2006/relationships/tags" Target="../tags/tag5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45.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45.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142.xml"/><Relationship Id="rId1" Type="http://schemas.openxmlformats.org/officeDocument/2006/relationships/tags" Target="../tags/tag5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3" Type="http://schemas.openxmlformats.org/officeDocument/2006/relationships/image" Target="../media/image560.png"/><Relationship Id="rId3" Type="http://schemas.openxmlformats.org/officeDocument/2006/relationships/slideLayout" Target="../slideLayouts/slideLayout145.xml"/><Relationship Id="rId12" Type="http://schemas.openxmlformats.org/officeDocument/2006/relationships/image" Target="../media/image72.png"/><Relationship Id="rId17" Type="http://schemas.openxmlformats.org/officeDocument/2006/relationships/image" Target="../media/image60.png"/><Relationship Id="rId2" Type="http://schemas.openxmlformats.org/officeDocument/2006/relationships/tags" Target="../tags/tag59.xml"/><Relationship Id="rId16" Type="http://schemas.openxmlformats.org/officeDocument/2006/relationships/image" Target="../media/image59.png"/><Relationship Id="rId1" Type="http://schemas.openxmlformats.org/officeDocument/2006/relationships/tags" Target="../tags/tag58.xml"/><Relationship Id="rId15" Type="http://schemas.openxmlformats.org/officeDocument/2006/relationships/image" Target="../media/image58.png"/><Relationship Id="rId4" Type="http://schemas.openxmlformats.org/officeDocument/2006/relationships/image" Target="../media/image56.png"/><Relationship Id="rId14" Type="http://schemas.openxmlformats.org/officeDocument/2006/relationships/image" Target="../media/image57.png"/></Relationships>
</file>

<file path=ppt/slides/_rels/slide31.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tags" Target="../tags/tag62.xml"/><Relationship Id="rId7" Type="http://schemas.openxmlformats.org/officeDocument/2006/relationships/image" Target="../media/image63.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slideLayout" Target="../slideLayouts/slideLayout145.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5.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45.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4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45.xml"/><Relationship Id="rId1" Type="http://schemas.openxmlformats.org/officeDocument/2006/relationships/tags" Target="../tags/tag63.xml"/><Relationship Id="rId4" Type="http://schemas.openxmlformats.org/officeDocument/2006/relationships/image" Target="../media/image730.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45.xml"/></Relationships>
</file>

<file path=ppt/slides/_rels/slide37.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78.png"/><Relationship Id="rId4" Type="http://schemas.openxmlformats.org/officeDocument/2006/relationships/slideLayout" Target="../slideLayouts/slideLayout145.xml"/></Relationships>
</file>

<file path=ppt/slides/_rels/slide38.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79.png"/><Relationship Id="rId4" Type="http://schemas.openxmlformats.org/officeDocument/2006/relationships/slideLayout" Target="../slideLayouts/slideLayout145.xml"/></Relationships>
</file>

<file path=ppt/slides/_rels/slide39.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image" Target="../media/image80.png"/><Relationship Id="rId4" Type="http://schemas.openxmlformats.org/officeDocument/2006/relationships/slideLayout" Target="../slideLayouts/slideLayout145.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4.xml"/><Relationship Id="rId7" Type="http://schemas.openxmlformats.org/officeDocument/2006/relationships/slideLayout" Target="../slideLayouts/slideLayout15.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16.svg"/></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142.xml"/><Relationship Id="rId1" Type="http://schemas.openxmlformats.org/officeDocument/2006/relationships/tags" Target="../tags/tag7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45.xml"/><Relationship Id="rId2" Type="http://schemas.openxmlformats.org/officeDocument/2006/relationships/tags" Target="../tags/tag75.xml"/><Relationship Id="rId1" Type="http://schemas.openxmlformats.org/officeDocument/2006/relationships/tags" Target="../tags/tag74.xml"/></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5.xml"/></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45.xml"/></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45.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142.xml"/><Relationship Id="rId1" Type="http://schemas.openxmlformats.org/officeDocument/2006/relationships/tags" Target="../tags/tag76.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45.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45.xml"/></Relationships>
</file>

<file path=ppt/slides/_rels/slide4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142.xml"/><Relationship Id="rId1" Type="http://schemas.openxmlformats.org/officeDocument/2006/relationships/tags" Target="../tags/tag7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45.xml"/></Relationships>
</file>

<file path=ppt/slides/_rels/slide5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5.xm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45.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5.xml"/></Relationships>
</file>

<file path=ppt/slides/_rels/slide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45.xml"/><Relationship Id="rId4" Type="http://schemas.openxmlformats.org/officeDocument/2006/relationships/image" Target="../media/image97.png"/></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45.xml"/><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45.xml"/><Relationship Id="rId4" Type="http://schemas.openxmlformats.org/officeDocument/2006/relationships/image" Target="../media/image10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0.xml"/><Relationship Id="rId1" Type="http://schemas.openxmlformats.org/officeDocument/2006/relationships/tags" Target="../tags/tag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7.png"/><Relationship Id="rId7" Type="http://schemas.openxmlformats.org/officeDocument/2006/relationships/image" Target="../media/image270.png"/><Relationship Id="rId2" Type="http://schemas.openxmlformats.org/officeDocument/2006/relationships/slideLayout" Target="../slideLayouts/slideLayout10.xml"/><Relationship Id="rId1" Type="http://schemas.openxmlformats.org/officeDocument/2006/relationships/tags" Target="../tags/tag1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290.png"/><Relationship Id="rId4" Type="http://schemas.openxmlformats.org/officeDocument/2006/relationships/image" Target="../media/image28.png"/><Relationship Id="rId9"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en-US" altLang="zh-CN" dirty="0">
                <a:sym typeface="+mn-ea"/>
              </a:rPr>
              <a:t>Lecture 1: </a:t>
            </a:r>
            <a:r>
              <a:rPr lang="zh-CN" altLang="en-US" dirty="0">
                <a:sym typeface="+mn-ea"/>
              </a:rPr>
              <a:t>深度学习介绍</a:t>
            </a:r>
            <a:endParaRPr lang="zh-CN" altLang="en-US" dirty="0"/>
          </a:p>
        </p:txBody>
      </p:sp>
      <p:sp>
        <p:nvSpPr>
          <p:cNvPr id="3" name="内容占位符 2"/>
          <p:cNvSpPr>
            <a:spLocks noGrp="1"/>
          </p:cNvSpPr>
          <p:nvPr>
            <p:ph sz="quarter" idx="10"/>
          </p:nvPr>
        </p:nvSpPr>
        <p:spPr/>
        <p:txBody>
          <a:bodyPr/>
          <a:lstStyle/>
          <a:p>
            <a:fld id="{045CE301-1C36-4793-AA14-14B8D1577BED}" type="datetime2">
              <a:rPr lang="zh-CN" altLang="en-US" smtClean="0"/>
              <a:t>2024年5月7日</a:t>
            </a:fld>
            <a:endParaRPr lang="zh-CN" altLang="en-US" dirty="0"/>
          </a:p>
        </p:txBody>
      </p:sp>
      <p:sp>
        <p:nvSpPr>
          <p:cNvPr id="10" name="文本占位符 9"/>
          <p:cNvSpPr>
            <a:spLocks noGrp="1"/>
          </p:cNvSpPr>
          <p:nvPr>
            <p:ph type="body" sz="quarter" idx="11"/>
          </p:nvPr>
        </p:nvSpPr>
        <p:spPr/>
        <p:txBody>
          <a:bodyPr/>
          <a:lstStyle/>
          <a:p>
            <a:r>
              <a:rPr lang="zh-CN" altLang="en-US"/>
              <a:t>猫书</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B114877-F050-AA61-4D00-8F4F55B99028}"/>
              </a:ext>
            </a:extLst>
          </p:cNvPr>
          <p:cNvSpPr>
            <a:spLocks noGrp="1"/>
          </p:cNvSpPr>
          <p:nvPr>
            <p:ph type="body" sz="quarter" idx="11"/>
          </p:nvPr>
        </p:nvSpPr>
        <p:spPr/>
        <p:txBody>
          <a:bodyPr/>
          <a:lstStyle/>
          <a:p>
            <a:r>
              <a:rPr kumimoji="1" lang="zh-CN" altLang="en-US" dirty="0"/>
              <a:t>数据拟合</a:t>
            </a:r>
          </a:p>
        </p:txBody>
      </p:sp>
      <p:sp>
        <p:nvSpPr>
          <p:cNvPr id="3" name="文本占位符 2">
            <a:extLst>
              <a:ext uri="{FF2B5EF4-FFF2-40B4-BE49-F238E27FC236}">
                <a16:creationId xmlns:a16="http://schemas.microsoft.com/office/drawing/2014/main" id="{393BC12B-9607-722C-5394-F82AF4690A22}"/>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AF8F09F4-226A-D7B6-2740-A5847A53991A}"/>
              </a:ext>
            </a:extLst>
          </p:cNvPr>
          <p:cNvSpPr>
            <a:spLocks noGrp="1"/>
          </p:cNvSpPr>
          <p:nvPr>
            <p:ph type="body" sz="quarter" idx="13"/>
          </p:nvPr>
        </p:nvSpPr>
        <p:spPr/>
        <p:txBody>
          <a:bodyPr/>
          <a:lstStyle/>
          <a:p>
            <a:endParaRPr kumimoji="1" lang="zh-CN" altLang="en-US"/>
          </a:p>
        </p:txBody>
      </p:sp>
      <p:pic>
        <p:nvPicPr>
          <p:cNvPr id="7" name="图片 6">
            <a:extLst>
              <a:ext uri="{FF2B5EF4-FFF2-40B4-BE49-F238E27FC236}">
                <a16:creationId xmlns:a16="http://schemas.microsoft.com/office/drawing/2014/main" id="{ABDF6592-1701-A6C5-36ED-CDBD0158E2C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31520" y="954024"/>
            <a:ext cx="10607040" cy="4893701"/>
          </a:xfrm>
          <a:prstGeom prst="rect">
            <a:avLst/>
          </a:prstGeom>
        </p:spPr>
      </p:pic>
    </p:spTree>
    <p:extLst>
      <p:ext uri="{BB962C8B-B14F-4D97-AF65-F5344CB8AC3E}">
        <p14:creationId xmlns:p14="http://schemas.microsoft.com/office/powerpoint/2010/main" val="1377036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神经网络简介</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02</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占位符 10" descr="图片包含 树, 户外, 标牌, 街道&#10;&#10;自动生成的说明"/>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1684" r="21684"/>
          <a:stretch>
            <a:fillRect/>
          </a:stretch>
        </p:blip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单个神经元如何感知信息</a:t>
            </a:r>
          </a:p>
        </p:txBody>
      </p:sp>
      <p:sp>
        <p:nvSpPr>
          <p:cNvPr id="5" name="文本框 4"/>
          <p:cNvSpPr txBox="1"/>
          <p:nvPr>
            <p:custDataLst>
              <p:tags r:id="rId2"/>
            </p:custDataLst>
          </p:nvPr>
        </p:nvSpPr>
        <p:spPr>
          <a:xfrm>
            <a:off x="393700" y="917059"/>
            <a:ext cx="6172200" cy="368300"/>
          </a:xfrm>
          <a:prstGeom prst="rect">
            <a:avLst/>
          </a:prstGeom>
          <a:noFill/>
        </p:spPr>
        <p:txBody>
          <a:bodyPr wrap="square">
            <a:spAutoFit/>
          </a:bodyPr>
          <a:lstStyle/>
          <a:p>
            <a:pPr marL="285750" indent="-285750">
              <a:buFont typeface="Arial" panose="020B0604020202020204" pitchFamily="34" charset="0"/>
              <a:buChar char="•"/>
            </a:pPr>
            <a:r>
              <a:rPr lang="zh-CN" altLang="en-US" sz="1800" b="0" i="0" u="none" strike="noStrike" baseline="0" dirty="0">
                <a:solidFill>
                  <a:schemeClr val="tx2"/>
                </a:solidFill>
                <a:latin typeface="FandolSong-Regular-Identity-H"/>
              </a:rPr>
              <a:t>感知信息的基本条件是对不同的输入能够区分</a:t>
            </a:r>
            <a:endParaRPr lang="zh-CN" altLang="en-US" dirty="0">
              <a:solidFill>
                <a:schemeClr val="tx2"/>
              </a:solidFill>
            </a:endParaRPr>
          </a:p>
        </p:txBody>
      </p:sp>
      <p:pic>
        <p:nvPicPr>
          <p:cNvPr id="2" name="图片 1"/>
          <p:cNvPicPr>
            <a:picLocks noChangeAspect="1"/>
          </p:cNvPicPr>
          <p:nvPr>
            <p:custDataLst>
              <p:tags r:id="rId3"/>
            </p:custDataLst>
          </p:nvPr>
        </p:nvPicPr>
        <p:blipFill>
          <a:blip r:embed="rId6">
            <a:clrChange>
              <a:clrFrom>
                <a:srgbClr val="FFFFFF">
                  <a:alpha val="100000"/>
                </a:srgbClr>
              </a:clrFrom>
              <a:clrTo>
                <a:srgbClr val="FFFFFF">
                  <a:alpha val="100000"/>
                  <a:alpha val="0"/>
                </a:srgbClr>
              </a:clrTo>
            </a:clrChange>
          </a:blip>
          <a:stretch>
            <a:fillRect/>
          </a:stretch>
        </p:blipFill>
        <p:spPr>
          <a:xfrm>
            <a:off x="505460" y="1615440"/>
            <a:ext cx="7569200" cy="4285615"/>
          </a:xfrm>
          <a:prstGeom prst="rect">
            <a:avLst/>
          </a:prstGeom>
        </p:spPr>
      </p:pic>
      <p:pic>
        <p:nvPicPr>
          <p:cNvPr id="9" name="图片 8"/>
          <p:cNvPicPr>
            <a:picLocks noChangeAspect="1"/>
          </p:cNvPicPr>
          <p:nvPr>
            <p:custDataLst>
              <p:tags r:id="rId4"/>
            </p:custDataLst>
          </p:nvPr>
        </p:nvPicPr>
        <p:blipFill>
          <a:blip r:embed="rId7">
            <a:clrChange>
              <a:clrFrom>
                <a:srgbClr val="FFFFFF">
                  <a:alpha val="100000"/>
                </a:srgbClr>
              </a:clrFrom>
              <a:clrTo>
                <a:srgbClr val="FFFFFF">
                  <a:alpha val="100000"/>
                  <a:alpha val="0"/>
                </a:srgbClr>
              </a:clrTo>
            </a:clrChange>
          </a:blip>
          <a:stretch>
            <a:fillRect/>
          </a:stretch>
        </p:blipFill>
        <p:spPr>
          <a:xfrm>
            <a:off x="7907021" y="2567305"/>
            <a:ext cx="3814354" cy="14630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单个神经元如何感知信息</a:t>
            </a:r>
          </a:p>
        </p:txBody>
      </p:sp>
      <p:sp>
        <p:nvSpPr>
          <p:cNvPr id="5" name="文本框 4"/>
          <p:cNvSpPr txBox="1"/>
          <p:nvPr>
            <p:custDataLst>
              <p:tags r:id="rId2"/>
            </p:custDataLst>
          </p:nvPr>
        </p:nvSpPr>
        <p:spPr>
          <a:xfrm>
            <a:off x="393700" y="917059"/>
            <a:ext cx="6172200" cy="460375"/>
          </a:xfrm>
          <a:prstGeom prst="rect">
            <a:avLst/>
          </a:prstGeom>
          <a:noFill/>
        </p:spPr>
        <p:txBody>
          <a:bodyPr wrap="square">
            <a:spAutoFit/>
          </a:bodyPr>
          <a:lstStyle/>
          <a:p>
            <a:pPr marL="285750" indent="-285750">
              <a:buFont typeface="Arial" panose="020B0604020202020204" pitchFamily="34" charset="0"/>
              <a:buChar char="•"/>
            </a:pPr>
            <a:r>
              <a:rPr lang="zh-CN" altLang="en-US" sz="2400" b="0" i="0" u="none" strike="noStrike" baseline="0" dirty="0">
                <a:solidFill>
                  <a:schemeClr val="tx2"/>
                </a:solidFill>
                <a:latin typeface="FandolSong-Regular-Identity-H"/>
              </a:rPr>
              <a:t>一个</a:t>
            </a:r>
            <a:r>
              <a:rPr lang="zh-CN" altLang="en-US" sz="2400" dirty="0">
                <a:latin typeface="LMRoman10-Regular-Identity-H"/>
                <a:sym typeface="+mn-ea"/>
              </a:rPr>
              <a:t>预测股票升降的</a:t>
            </a:r>
            <a:r>
              <a:rPr lang="zh-CN" altLang="en-US" sz="2400" b="0" i="0" u="none" strike="noStrike" baseline="0" dirty="0">
                <a:solidFill>
                  <a:schemeClr val="tx2"/>
                </a:solidFill>
                <a:latin typeface="FandolSong-Regular-Identity-H"/>
              </a:rPr>
              <a:t>例子：</a:t>
            </a:r>
          </a:p>
        </p:txBody>
      </p:sp>
      <mc:AlternateContent xmlns:mc="http://schemas.openxmlformats.org/markup-compatibility/2006" xmlns:a14="http://schemas.microsoft.com/office/drawing/2010/main">
        <mc:Choice Requires="a14">
          <p:sp>
            <p:nvSpPr>
              <p:cNvPr id="4" name="文本框 3"/>
              <p:cNvSpPr txBox="1"/>
              <p:nvPr>
                <p:custDataLst>
                  <p:tags r:id="rId3"/>
                </p:custDataLst>
              </p:nvPr>
            </p:nvSpPr>
            <p:spPr>
              <a:xfrm>
                <a:off x="682625" y="1436489"/>
                <a:ext cx="11092180" cy="1026160"/>
              </a:xfrm>
              <a:prstGeom prst="rect">
                <a:avLst/>
              </a:prstGeom>
              <a:noFill/>
            </p:spPr>
            <p:txBody>
              <a:bodyPr wrap="square">
                <a:spAutoFit/>
              </a:bodyPr>
              <a:lstStyle/>
              <a:p>
                <a:pPr algn="l">
                  <a:lnSpc>
                    <a:spcPct val="150000"/>
                  </a:lnSpc>
                </a:pPr>
                <a:r>
                  <a:rPr lang="zh-CN" altLang="en-US" sz="2000" b="0" i="0" u="none" strike="noStrike" baseline="0" dirty="0">
                    <a:latin typeface="+mn-ea"/>
                    <a:cs typeface="+mn-ea"/>
                  </a:rPr>
                  <a:t>假设</a:t>
                </a:r>
                <a:r>
                  <a:rPr lang="en-US" altLang="zh-CN" sz="2000" b="0" i="0" u="none" strike="noStrike" baseline="0" dirty="0">
                    <a:latin typeface="+mn-ea"/>
                    <a:cs typeface="+mn-ea"/>
                  </a:rPr>
                  <a:t>A </a:t>
                </a:r>
                <a:r>
                  <a:rPr lang="zh-CN" altLang="en-US" sz="2000" b="0" i="0" u="none" strike="noStrike" baseline="0" dirty="0">
                    <a:latin typeface="+mn-ea"/>
                    <a:cs typeface="+mn-ea"/>
                  </a:rPr>
                  <a:t>有两个朋友，</a:t>
                </a:r>
                <a:r>
                  <a:rPr lang="en-US" altLang="zh-CN" sz="2000" b="0" i="0" u="none" strike="noStrike" baseline="0" dirty="0">
                    <a:latin typeface="+mn-ea"/>
                    <a:cs typeface="+mn-ea"/>
                  </a:rPr>
                  <a:t>B </a:t>
                </a:r>
                <a:r>
                  <a:rPr lang="zh-CN" altLang="en-US" sz="2000" b="0" i="0" u="none" strike="noStrike" baseline="0" dirty="0">
                    <a:latin typeface="+mn-ea"/>
                    <a:cs typeface="+mn-ea"/>
                  </a:rPr>
                  <a:t>和</a:t>
                </a:r>
                <a:r>
                  <a:rPr lang="en-US" altLang="zh-CN" sz="2000" b="0" i="0" u="none" strike="noStrike" baseline="0" dirty="0">
                    <a:latin typeface="+mn-ea"/>
                    <a:cs typeface="+mn-ea"/>
                  </a:rPr>
                  <a:t>C</a:t>
                </a:r>
                <a:r>
                  <a:rPr lang="zh-CN" altLang="en-US" sz="2000" b="0" i="0" u="none" strike="noStrike" baseline="0" dirty="0">
                    <a:latin typeface="+mn-ea"/>
                    <a:cs typeface="+mn-ea"/>
                  </a:rPr>
                  <a:t>。</a:t>
                </a:r>
                <a:r>
                  <a:rPr lang="en-US" altLang="zh-CN" sz="2000" b="0" i="0" u="none" strike="noStrike" baseline="0" dirty="0">
                    <a:latin typeface="+mn-ea"/>
                    <a:cs typeface="+mn-ea"/>
                  </a:rPr>
                  <a:t>A </a:t>
                </a:r>
                <a:r>
                  <a:rPr lang="zh-CN" altLang="en-US" sz="2000" b="0" i="0" u="none" strike="noStrike" baseline="0" dirty="0">
                    <a:latin typeface="+mn-ea"/>
                    <a:cs typeface="+mn-ea"/>
                  </a:rPr>
                  <a:t>自己有一个判断值</a:t>
                </a:r>
                <a14:m>
                  <m:oMath xmlns:m="http://schemas.openxmlformats.org/officeDocument/2006/math">
                    <m:sSub>
                      <m:sSubPr>
                        <m:ctrlPr>
                          <a:rPr lang="en-US" altLang="zh-CN" sz="2000" b="0" i="1" u="none" strike="noStrike" baseline="0" smtClean="0">
                            <a:latin typeface="Cambria Math" panose="02040503050406030204" pitchFamily="18" charset="0"/>
                            <a:cs typeface="Cambria Math" panose="02040503050406030204" charset="0"/>
                          </a:rPr>
                        </m:ctrlPr>
                      </m:sSubPr>
                      <m:e>
                        <m:r>
                          <a:rPr lang="en-US" altLang="zh-CN" sz="2000" b="0" i="1" u="none" strike="noStrike" baseline="0" smtClean="0">
                            <a:latin typeface="Cambria Math" panose="02040503050406030204" charset="0"/>
                            <a:cs typeface="Cambria Math" panose="02040503050406030204" charset="0"/>
                          </a:rPr>
                          <m:t>𝑎</m:t>
                        </m:r>
                      </m:e>
                      <m:sub>
                        <m:r>
                          <a:rPr lang="en-US" altLang="zh-CN" sz="2000" b="0" i="1" u="none" strike="noStrike" baseline="0" smtClean="0">
                            <a:latin typeface="Cambria Math" panose="02040503050406030204" charset="0"/>
                            <a:ea typeface="MS Mincho" charset="0"/>
                            <a:cs typeface="Cambria Math" panose="02040503050406030204" charset="0"/>
                          </a:rPr>
                          <m:t>0</m:t>
                        </m:r>
                      </m:sub>
                    </m:sSub>
                  </m:oMath>
                </a14:m>
                <a:r>
                  <a:rPr lang="zh-CN" altLang="en-US" sz="2000" u="none" strike="noStrike" baseline="0">
                    <a:latin typeface="Cambria Math" panose="02040503050406030204" charset="0"/>
                    <a:cs typeface="Cambria Math" panose="02040503050406030204" charset="0"/>
                  </a:rPr>
                  <a:t>，同时接收到了</a:t>
                </a:r>
                <a:r>
                  <a:rPr lang="en-US" altLang="zh-CN" sz="2000" u="none" strike="noStrike" baseline="0">
                    <a:latin typeface="Cambria Math" panose="02040503050406030204" charset="0"/>
                    <a:cs typeface="Cambria Math" panose="02040503050406030204" charset="0"/>
                  </a:rPr>
                  <a:t>B</a:t>
                </a:r>
                <a:r>
                  <a:rPr lang="zh-CN" altLang="en-US" sz="2000" u="none" strike="noStrike" baseline="0">
                    <a:latin typeface="Cambria Math" panose="02040503050406030204" charset="0"/>
                    <a:cs typeface="Cambria Math" panose="02040503050406030204" charset="0"/>
                  </a:rPr>
                  <a:t>和</a:t>
                </a:r>
                <a:r>
                  <a:rPr lang="en-US" altLang="zh-CN" sz="2000" u="none" strike="noStrike" baseline="0">
                    <a:latin typeface="Cambria Math" panose="02040503050406030204" charset="0"/>
                    <a:cs typeface="Cambria Math" panose="02040503050406030204" charset="0"/>
                  </a:rPr>
                  <a:t>C</a:t>
                </a:r>
                <a:r>
                  <a:rPr lang="zh-CN" altLang="en-US" sz="2000" u="none" strike="noStrike" baseline="0">
                    <a:latin typeface="Cambria Math" panose="02040503050406030204" charset="0"/>
                    <a:cs typeface="Cambria Math" panose="02040503050406030204" charset="0"/>
                  </a:rPr>
                  <a:t>的信息，分别记为</a:t>
                </a:r>
                <a14:m>
                  <m:oMath xmlns:m="http://schemas.openxmlformats.org/officeDocument/2006/math">
                    <m:r>
                      <a:rPr lang="en-US" altLang="zh-CN" sz="2000" b="0" i="1" u="none" strike="noStrike" baseline="0" dirty="0">
                        <a:latin typeface="Cambria Math" panose="02040503050406030204" charset="0"/>
                        <a:cs typeface="Cambria Math" panose="02040503050406030204" charset="0"/>
                      </a:rPr>
                      <m:t>𝑏</m:t>
                    </m:r>
                    <m:r>
                      <a:rPr lang="zh-CN" altLang="en-US" sz="2000" b="0" i="1" u="none" strike="noStrike" baseline="0" dirty="0">
                        <a:latin typeface="Cambria Math" panose="02040503050406030204" charset="0"/>
                        <a:cs typeface="Cambria Math" panose="02040503050406030204" charset="0"/>
                      </a:rPr>
                      <m:t>和</m:t>
                    </m:r>
                    <m:r>
                      <a:rPr lang="en-US" altLang="zh-CN" sz="2000" b="0" i="1" u="none" strike="noStrike" baseline="0" dirty="0">
                        <a:latin typeface="Cambria Math" panose="02040503050406030204" charset="0"/>
                        <a:cs typeface="Cambria Math" panose="02040503050406030204" charset="0"/>
                      </a:rPr>
                      <m:t>𝑐</m:t>
                    </m:r>
                  </m:oMath>
                </a14:m>
                <a:r>
                  <a:rPr lang="zh-CN" altLang="en-US" sz="2000" u="none" strike="noStrike" baseline="0" dirty="0">
                    <a:latin typeface="Cambria Math" panose="02040503050406030204" charset="0"/>
                    <a:cs typeface="Cambria Math" panose="02040503050406030204" charset="0"/>
                  </a:rPr>
                  <a:t>。</a:t>
                </a:r>
                <a:r>
                  <a:rPr lang="zh-CN" altLang="en-US" sz="2000" b="0" i="0" u="none" strike="noStrike" baseline="0" dirty="0">
                    <a:latin typeface="+mn-ea"/>
                    <a:cs typeface="+mn-ea"/>
                  </a:rPr>
                  <a:t>因此，</a:t>
                </a:r>
              </a:p>
            </p:txBody>
          </p:sp>
        </mc:Choice>
        <mc:Fallback xmlns="">
          <p:sp>
            <p:nvSpPr>
              <p:cNvPr id="4" name="文本框 3"/>
              <p:cNvSpPr txBox="1">
                <a:spLocks noRot="1" noChangeAspect="1" noMove="1" noResize="1" noEditPoints="1" noAdjustHandles="1" noChangeArrowheads="1" noChangeShapeType="1" noTextEdit="1"/>
              </p:cNvSpPr>
              <p:nvPr>
                <p:custDataLst>
                  <p:tags r:id="rId6"/>
                </p:custDataLst>
              </p:nvPr>
            </p:nvSpPr>
            <p:spPr>
              <a:xfrm>
                <a:off x="682625" y="1436489"/>
                <a:ext cx="11092180" cy="1026160"/>
              </a:xfrm>
              <a:prstGeom prst="rect">
                <a:avLst/>
              </a:prstGeom>
              <a:blipFill rotWithShape="1">
                <a:blip r:embed="rId7"/>
                <a:stretch>
                  <a:fillRect t="-12" b="12"/>
                </a:stretch>
              </a:blipFill>
            </p:spPr>
            <p:txBody>
              <a:bodyPr/>
              <a:lstStyle/>
              <a:p>
                <a:r>
                  <a:rPr lang="zh-CN" altLang="en-US">
                    <a:noFill/>
                  </a:rPr>
                  <a:t> </a:t>
                </a:r>
              </a:p>
            </p:txBody>
          </p:sp>
        </mc:Fallback>
      </mc:AlternateContent>
      <p:pic>
        <p:nvPicPr>
          <p:cNvPr id="6" name="图片 5"/>
          <p:cNvPicPr>
            <a:picLocks noChangeAspect="1"/>
          </p:cNvPicPr>
          <p:nvPr>
            <p:custDataLst>
              <p:tags r:id="rId4"/>
            </p:custDataLst>
          </p:nvPr>
        </p:nvPicPr>
        <p:blipFill>
          <a:blip r:embed="rId8">
            <a:clrChange>
              <a:clrFrom>
                <a:srgbClr val="FFFFFF">
                  <a:alpha val="100000"/>
                </a:srgbClr>
              </a:clrFrom>
              <a:clrTo>
                <a:srgbClr val="FFFFFF">
                  <a:alpha val="100000"/>
                  <a:alpha val="0"/>
                </a:srgbClr>
              </a:clrTo>
            </a:clrChange>
          </a:blip>
          <a:stretch>
            <a:fillRect/>
          </a:stretch>
        </p:blipFill>
        <p:spPr>
          <a:xfrm>
            <a:off x="1976292" y="2599122"/>
            <a:ext cx="7132320" cy="501634"/>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682625" y="3237230"/>
                <a:ext cx="7628255" cy="553085"/>
              </a:xfrm>
              <a:prstGeom prst="rect">
                <a:avLst/>
              </a:prstGeom>
              <a:noFill/>
            </p:spPr>
            <p:txBody>
              <a:bodyPr wrap="square" rtlCol="0" anchor="t">
                <a:spAutoFit/>
              </a:bodyPr>
              <a:lstStyle/>
              <a:p>
                <a:pPr algn="l">
                  <a:lnSpc>
                    <a:spcPct val="150000"/>
                  </a:lnSpc>
                </a:pPr>
                <a:r>
                  <a:rPr lang="zh-CN" altLang="en-US" sz="2000" dirty="0">
                    <a:latin typeface="+mn-ea"/>
                    <a:cs typeface="+mn-ea"/>
                    <a:sym typeface="+mn-ea"/>
                  </a:rPr>
                  <a:t>如果</a:t>
                </a:r>
                <a:r>
                  <a:rPr lang="en-US" altLang="zh-CN" sz="2000" dirty="0">
                    <a:latin typeface="+mn-ea"/>
                    <a:cs typeface="+mn-ea"/>
                    <a:sym typeface="+mn-ea"/>
                  </a:rPr>
                  <a:t>B</a:t>
                </a:r>
                <a:r>
                  <a:rPr lang="zh-CN" altLang="en-US" sz="2000" dirty="0">
                    <a:latin typeface="+mn-ea"/>
                    <a:cs typeface="+mn-ea"/>
                    <a:sym typeface="+mn-ea"/>
                  </a:rPr>
                  <a:t>是一个经济学家，而</a:t>
                </a:r>
                <a:r>
                  <a:rPr lang="en-US" altLang="zh-CN" sz="2000" dirty="0">
                    <a:latin typeface="+mn-ea"/>
                    <a:cs typeface="+mn-ea"/>
                    <a:sym typeface="+mn-ea"/>
                  </a:rPr>
                  <a:t>C </a:t>
                </a:r>
                <a:r>
                  <a:rPr lang="zh-CN" altLang="en-US" sz="2000" dirty="0">
                    <a:latin typeface="+mn-ea"/>
                    <a:cs typeface="+mn-ea"/>
                    <a:sym typeface="+mn-ea"/>
                  </a:rPr>
                  <a:t>是一个普通人</a:t>
                </a:r>
                <a:r>
                  <a:rPr lang="zh-CN" sz="2000" dirty="0">
                    <a:latin typeface="+mn-ea"/>
                    <a:cs typeface="+mn-ea"/>
                    <a:sym typeface="+mn-ea"/>
                  </a:rPr>
                  <a:t>，则有，</a:t>
                </a:r>
                <a14:m>
                  <m:oMath xmlns:m="http://schemas.openxmlformats.org/officeDocument/2006/math">
                    <m:sSub>
                      <m:sSubPr>
                        <m:ctrlPr>
                          <a:rPr lang="en-US" altLang="zh-CN" sz="2000" i="1" dirty="0">
                            <a:latin typeface="Cambria Math" panose="02040503050406030204" pitchFamily="18" charset="0"/>
                            <a:cs typeface="Cambria Math" panose="02040503050406030204" charset="0"/>
                            <a:sym typeface="+mn-ea"/>
                          </a:rPr>
                        </m:ctrlPr>
                      </m:sSubPr>
                      <m:e>
                        <m:r>
                          <a:rPr lang="en-US" altLang="zh-CN" sz="2000" i="1" dirty="0">
                            <a:latin typeface="Cambria Math" panose="02040503050406030204" charset="0"/>
                            <a:cs typeface="Cambria Math" panose="02040503050406030204" charset="0"/>
                            <a:sym typeface="+mn-ea"/>
                          </a:rPr>
                          <m:t>𝜆</m:t>
                        </m:r>
                      </m:e>
                      <m:sub>
                        <m:r>
                          <a:rPr lang="en-US" altLang="zh-CN" sz="2000" i="1" dirty="0">
                            <a:latin typeface="Cambria Math" panose="02040503050406030204" charset="0"/>
                            <a:cs typeface="Cambria Math" panose="02040503050406030204" charset="0"/>
                            <a:sym typeface="+mn-ea"/>
                          </a:rPr>
                          <m:t>1</m:t>
                        </m:r>
                      </m:sub>
                    </m:sSub>
                    <m:r>
                      <a:rPr lang="en-US" altLang="zh-CN" sz="2000" i="1" dirty="0">
                        <a:latin typeface="Cambria Math" panose="02040503050406030204" charset="0"/>
                        <a:cs typeface="Cambria Math" panose="02040503050406030204" charset="0"/>
                        <a:sym typeface="+mn-ea"/>
                      </a:rPr>
                      <m:t>&gt;</m:t>
                    </m:r>
                    <m:sSub>
                      <m:sSubPr>
                        <m:ctrlPr>
                          <a:rPr lang="en-US" altLang="zh-CN" sz="2000" i="1" dirty="0">
                            <a:latin typeface="Cambria Math" panose="02040503050406030204" pitchFamily="18" charset="0"/>
                            <a:cs typeface="Cambria Math" panose="02040503050406030204" charset="0"/>
                            <a:sym typeface="+mn-ea"/>
                          </a:rPr>
                        </m:ctrlPr>
                      </m:sSubPr>
                      <m:e>
                        <m:r>
                          <a:rPr lang="en-US" altLang="zh-CN" sz="2000" i="1" dirty="0">
                            <a:latin typeface="Cambria Math" panose="02040503050406030204" charset="0"/>
                            <a:cs typeface="Cambria Math" panose="02040503050406030204" charset="0"/>
                            <a:sym typeface="+mn-ea"/>
                          </a:rPr>
                          <m:t>𝜆</m:t>
                        </m:r>
                      </m:e>
                      <m:sub>
                        <m:r>
                          <a:rPr lang="en-US" altLang="zh-CN" sz="2000" i="1" dirty="0">
                            <a:latin typeface="Cambria Math" panose="02040503050406030204" charset="0"/>
                            <a:cs typeface="Cambria Math" panose="02040503050406030204" charset="0"/>
                            <a:sym typeface="+mn-ea"/>
                          </a:rPr>
                          <m:t>2</m:t>
                        </m:r>
                      </m:sub>
                    </m:sSub>
                    <m:r>
                      <a:rPr lang="en-US" altLang="zh-CN" sz="2000" i="1" dirty="0">
                        <a:latin typeface="Cambria Math" panose="02040503050406030204" charset="0"/>
                        <a:cs typeface="Cambria Math" panose="02040503050406030204" charset="0"/>
                        <a:sym typeface="+mn-ea"/>
                      </a:rPr>
                      <m:t>&gt;0</m:t>
                    </m:r>
                  </m:oMath>
                </a14:m>
                <a:r>
                  <a:rPr lang="zh-CN" altLang="en-US" sz="2000" dirty="0">
                    <a:latin typeface="Cambria Math" panose="02040503050406030204" charset="0"/>
                    <a:cs typeface="Cambria Math" panose="02040503050406030204" charset="0"/>
                    <a:sym typeface="+mn-ea"/>
                  </a:rPr>
                  <a:t>。</a:t>
                </a:r>
              </a:p>
            </p:txBody>
          </p:sp>
        </mc:Choice>
        <mc:Fallback xmlns="">
          <p:sp>
            <p:nvSpPr>
              <p:cNvPr id="7" name="文本框 6"/>
              <p:cNvSpPr txBox="1">
                <a:spLocks noRot="1" noChangeAspect="1" noMove="1" noResize="1" noEditPoints="1" noAdjustHandles="1" noChangeArrowheads="1" noChangeShapeType="1" noTextEdit="1"/>
              </p:cNvSpPr>
              <p:nvPr/>
            </p:nvSpPr>
            <p:spPr>
              <a:xfrm>
                <a:off x="682625" y="3237230"/>
                <a:ext cx="7628255" cy="553085"/>
              </a:xfrm>
              <a:prstGeom prst="rect">
                <a:avLst/>
              </a:prstGeom>
              <a:blipFill rotWithShape="1">
                <a:blip r:embed="rId9"/>
                <a:stretch>
                  <a:fillRect/>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单个神经元如何感知信息：权重</a:t>
            </a:r>
          </a:p>
        </p:txBody>
      </p:sp>
      <p:pic>
        <p:nvPicPr>
          <p:cNvPr id="8" name="图片 7"/>
          <p:cNvPicPr>
            <a:picLocks noChangeAspect="1"/>
          </p:cNvPicPr>
          <p:nvPr>
            <p:custDataLst>
              <p:tags r:id="rId2"/>
            </p:custDataLst>
          </p:nvPr>
        </p:nvPicPr>
        <p:blipFill>
          <a:blip r:embed="rId6">
            <a:clrChange>
              <a:clrFrom>
                <a:srgbClr val="FFFFFF">
                  <a:alpha val="100000"/>
                </a:srgbClr>
              </a:clrFrom>
              <a:clrTo>
                <a:srgbClr val="FFFFFF">
                  <a:alpha val="100000"/>
                  <a:alpha val="0"/>
                </a:srgbClr>
              </a:clrTo>
            </a:clrChange>
          </a:blip>
          <a:stretch>
            <a:fillRect/>
          </a:stretch>
        </p:blipFill>
        <p:spPr>
          <a:xfrm>
            <a:off x="816997" y="1586881"/>
            <a:ext cx="5528558" cy="2676524"/>
          </a:xfrm>
          <a:prstGeom prst="rect">
            <a:avLst/>
          </a:prstGeom>
        </p:spPr>
      </p:pic>
      <p:pic>
        <p:nvPicPr>
          <p:cNvPr id="10" name="图片 9"/>
          <p:cNvPicPr>
            <a:picLocks noChangeAspect="1"/>
          </p:cNvPicPr>
          <p:nvPr>
            <p:custDataLst>
              <p:tags r:id="rId3"/>
            </p:custDataLst>
          </p:nvPr>
        </p:nvPicPr>
        <p:blipFill>
          <a:blip r:embed="rId7">
            <a:clrChange>
              <a:clrFrom>
                <a:srgbClr val="FFFFFF">
                  <a:alpha val="100000"/>
                </a:srgbClr>
              </a:clrFrom>
              <a:clrTo>
                <a:srgbClr val="FFFFFF">
                  <a:alpha val="100000"/>
                  <a:alpha val="0"/>
                </a:srgbClr>
              </a:clrTo>
            </a:clrChange>
          </a:blip>
          <a:stretch>
            <a:fillRect/>
          </a:stretch>
        </p:blipFill>
        <p:spPr>
          <a:xfrm>
            <a:off x="6636385" y="2234247"/>
            <a:ext cx="3744081" cy="1278573"/>
          </a:xfrm>
          <a:prstGeom prst="rect">
            <a:avLst/>
          </a:prstGeom>
        </p:spPr>
      </p:pic>
      <p:pic>
        <p:nvPicPr>
          <p:cNvPr id="12" name="图片 11"/>
          <p:cNvPicPr>
            <a:picLocks noChangeAspect="1"/>
          </p:cNvPicPr>
          <p:nvPr>
            <p:custDataLst>
              <p:tags r:id="rId4"/>
            </p:custDataLst>
          </p:nvPr>
        </p:nvPicPr>
        <p:blipFill>
          <a:blip r:embed="rId8">
            <a:clrChange>
              <a:clrFrom>
                <a:srgbClr val="FFFFFF">
                  <a:alpha val="100000"/>
                </a:srgbClr>
              </a:clrFrom>
              <a:clrTo>
                <a:srgbClr val="FFFFFF">
                  <a:alpha val="100000"/>
                  <a:alpha val="0"/>
                </a:srgbClr>
              </a:clrTo>
            </a:clrChange>
          </a:blip>
          <a:stretch>
            <a:fillRect/>
          </a:stretch>
        </p:blipFill>
        <p:spPr>
          <a:xfrm>
            <a:off x="3806190" y="4572000"/>
            <a:ext cx="5160645" cy="466090"/>
          </a:xfrm>
          <a:prstGeom prst="rect">
            <a:avLst/>
          </a:prstGeom>
        </p:spPr>
      </p:pic>
      <p:sp>
        <p:nvSpPr>
          <p:cNvPr id="2" name="文本框 1"/>
          <p:cNvSpPr txBox="1"/>
          <p:nvPr/>
        </p:nvSpPr>
        <p:spPr>
          <a:xfrm>
            <a:off x="567690" y="817880"/>
            <a:ext cx="9508490" cy="460375"/>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a:t>我们可以把这类收集信息的方式推广到一般的形式</a:t>
            </a:r>
          </a:p>
        </p:txBody>
      </p:sp>
      <p:sp>
        <p:nvSpPr>
          <p:cNvPr id="3" name="文本框 2"/>
          <p:cNvSpPr txBox="1"/>
          <p:nvPr/>
        </p:nvSpPr>
        <p:spPr>
          <a:xfrm>
            <a:off x="965200" y="4572000"/>
            <a:ext cx="3296285" cy="460375"/>
          </a:xfrm>
          <a:prstGeom prst="rect">
            <a:avLst/>
          </a:prstGeom>
          <a:noFill/>
        </p:spPr>
        <p:txBody>
          <a:bodyPr wrap="square" rtlCol="0">
            <a:spAutoFit/>
          </a:bodyPr>
          <a:lstStyle/>
          <a:p>
            <a:r>
              <a:rPr lang="zh-CN" altLang="en-US" sz="2400">
                <a:latin typeface="华文宋体" panose="02010600040101010101" charset="-122"/>
                <a:ea typeface="华文宋体" panose="02010600040101010101" charset="-122"/>
              </a:rPr>
              <a:t>单个神经元的输出为</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单层神经网络</a:t>
            </a:r>
          </a:p>
        </p:txBody>
      </p:sp>
      <p:pic>
        <p:nvPicPr>
          <p:cNvPr id="4" name="图片 3"/>
          <p:cNvPicPr>
            <a:picLocks noChangeAspect="1"/>
          </p:cNvPicPr>
          <p:nvPr>
            <p:custDataLst>
              <p:tags r:id="rId2"/>
            </p:custDataLst>
          </p:nvPr>
        </p:nvPicPr>
        <p:blipFill>
          <a:blip r:embed="rId4">
            <a:clrChange>
              <a:clrFrom>
                <a:srgbClr val="FFFFFF">
                  <a:alpha val="100000"/>
                </a:srgbClr>
              </a:clrFrom>
              <a:clrTo>
                <a:srgbClr val="FFFFFF">
                  <a:alpha val="100000"/>
                  <a:alpha val="0"/>
                </a:srgbClr>
              </a:clrTo>
            </a:clrChange>
          </a:blip>
          <a:stretch>
            <a:fillRect/>
          </a:stretch>
        </p:blipFill>
        <p:spPr>
          <a:xfrm>
            <a:off x="868680" y="1263093"/>
            <a:ext cx="10454640" cy="5164683"/>
          </a:xfrm>
          <a:prstGeom prst="rect">
            <a:avLst/>
          </a:prstGeom>
        </p:spPr>
      </p:pic>
      <p:sp>
        <p:nvSpPr>
          <p:cNvPr id="5" name="文本框 4"/>
          <p:cNvSpPr txBox="1"/>
          <p:nvPr/>
        </p:nvSpPr>
        <p:spPr>
          <a:xfrm>
            <a:off x="522605" y="802640"/>
            <a:ext cx="10013950" cy="460375"/>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sz="2400"/>
              <a:t>简单地把多个神经元堆在一起，我们就可以得到单层神经网络</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单层神经网络：矩阵形式</a:t>
            </a:r>
          </a:p>
        </p:txBody>
      </p:sp>
      <p:pic>
        <p:nvPicPr>
          <p:cNvPr id="2" name="图片 1"/>
          <p:cNvPicPr>
            <a:picLocks noChangeAspect="1"/>
          </p:cNvPicPr>
          <p:nvPr>
            <p:custDataLst>
              <p:tags r:id="rId2"/>
            </p:custDataLst>
          </p:nvPr>
        </p:nvPicPr>
        <p:blipFill>
          <a:blip r:embed="rId9">
            <a:clrChange>
              <a:clrFrom>
                <a:srgbClr val="FFFFFF">
                  <a:alpha val="100000"/>
                </a:srgbClr>
              </a:clrFrom>
              <a:clrTo>
                <a:srgbClr val="FFFFFF">
                  <a:alpha val="100000"/>
                  <a:alpha val="0"/>
                </a:srgbClr>
              </a:clrTo>
            </a:clrChange>
          </a:blip>
          <a:stretch>
            <a:fillRect/>
          </a:stretch>
        </p:blipFill>
        <p:spPr>
          <a:xfrm>
            <a:off x="592455" y="1305560"/>
            <a:ext cx="5341620" cy="2639060"/>
          </a:xfrm>
          <a:prstGeom prst="rect">
            <a:avLst/>
          </a:prstGeom>
        </p:spPr>
      </p:pic>
      <p:pic>
        <p:nvPicPr>
          <p:cNvPr id="3" name="图片 2"/>
          <p:cNvPicPr>
            <a:picLocks noChangeAspect="1"/>
          </p:cNvPicPr>
          <p:nvPr>
            <p:custDataLst>
              <p:tags r:id="rId3"/>
            </p:custDataLst>
          </p:nvPr>
        </p:nvPicPr>
        <p:blipFill>
          <a:blip r:embed="rId10">
            <a:clrChange>
              <a:clrFrom>
                <a:srgbClr val="FFFFFF">
                  <a:alpha val="100000"/>
                </a:srgbClr>
              </a:clrFrom>
              <a:clrTo>
                <a:srgbClr val="FFFFFF">
                  <a:alpha val="100000"/>
                  <a:alpha val="0"/>
                </a:srgbClr>
              </a:clrTo>
            </a:clrChange>
          </a:blip>
          <a:stretch>
            <a:fillRect/>
          </a:stretch>
        </p:blipFill>
        <p:spPr>
          <a:xfrm>
            <a:off x="6366510" y="1441450"/>
            <a:ext cx="3943985" cy="2591435"/>
          </a:xfrm>
          <a:prstGeom prst="rect">
            <a:avLst/>
          </a:prstGeom>
        </p:spPr>
      </p:pic>
      <p:pic>
        <p:nvPicPr>
          <p:cNvPr id="7" name="图片 6"/>
          <p:cNvPicPr>
            <a:picLocks noChangeAspect="1"/>
          </p:cNvPicPr>
          <p:nvPr>
            <p:custDataLst>
              <p:tags r:id="rId4"/>
            </p:custDataLst>
          </p:nvPr>
        </p:nvPicPr>
        <p:blipFill>
          <a:blip r:embed="rId11">
            <a:clrChange>
              <a:clrFrom>
                <a:srgbClr val="FFFFFF">
                  <a:alpha val="100000"/>
                </a:srgbClr>
              </a:clrFrom>
              <a:clrTo>
                <a:srgbClr val="FFFFFF">
                  <a:alpha val="100000"/>
                  <a:alpha val="0"/>
                </a:srgbClr>
              </a:clrTo>
            </a:clrChange>
          </a:blip>
          <a:stretch>
            <a:fillRect/>
          </a:stretch>
        </p:blipFill>
        <p:spPr>
          <a:xfrm>
            <a:off x="1393190" y="4605020"/>
            <a:ext cx="2924175" cy="591057"/>
          </a:xfrm>
          <a:prstGeom prst="rect">
            <a:avLst/>
          </a:prstGeom>
        </p:spPr>
      </p:pic>
      <p:sp>
        <p:nvSpPr>
          <p:cNvPr id="10" name="文本框 9"/>
          <p:cNvSpPr txBox="1"/>
          <p:nvPr>
            <p:custDataLst>
              <p:tags r:id="rId5"/>
            </p:custDataLst>
          </p:nvPr>
        </p:nvSpPr>
        <p:spPr>
          <a:xfrm>
            <a:off x="322580" y="4075430"/>
            <a:ext cx="2954020" cy="398780"/>
          </a:xfrm>
          <a:prstGeom prst="rect">
            <a:avLst/>
          </a:prstGeom>
          <a:noFill/>
        </p:spPr>
        <p:txBody>
          <a:bodyPr wrap="square" rtlCol="0">
            <a:spAutoFit/>
          </a:bodyPr>
          <a:lstStyle/>
          <a:p>
            <a:pPr marL="342900" indent="-342900" algn="l">
              <a:buFont typeface="Arial" panose="020B0604020202020204" pitchFamily="34" charset="0"/>
              <a:buChar char="•"/>
            </a:pPr>
            <a:r>
              <a:rPr lang="zh-CN" altLang="en-US" sz="2000" dirty="0"/>
              <a:t>神经网络的高维输出：</a:t>
            </a:r>
          </a:p>
        </p:txBody>
      </p:sp>
      <p:pic>
        <p:nvPicPr>
          <p:cNvPr id="12" name="图片 11"/>
          <p:cNvPicPr>
            <a:picLocks noChangeAspect="1"/>
          </p:cNvPicPr>
          <p:nvPr>
            <p:custDataLst>
              <p:tags r:id="rId6"/>
            </p:custDataLst>
          </p:nvPr>
        </p:nvPicPr>
        <p:blipFill>
          <a:blip r:embed="rId12">
            <a:clrChange>
              <a:clrFrom>
                <a:srgbClr val="FFFFFF">
                  <a:alpha val="100000"/>
                </a:srgbClr>
              </a:clrFrom>
              <a:clrTo>
                <a:srgbClr val="FFFFFF">
                  <a:alpha val="100000"/>
                  <a:alpha val="0"/>
                </a:srgbClr>
              </a:clrTo>
            </a:clrChange>
          </a:blip>
          <a:stretch>
            <a:fillRect/>
          </a:stretch>
        </p:blipFill>
        <p:spPr>
          <a:xfrm>
            <a:off x="6299835" y="4574540"/>
            <a:ext cx="5760085" cy="408940"/>
          </a:xfrm>
          <a:prstGeom prst="rect">
            <a:avLst/>
          </a:prstGeom>
        </p:spPr>
      </p:pic>
      <p:sp>
        <p:nvSpPr>
          <p:cNvPr id="6" name="文本框 5"/>
          <p:cNvSpPr txBox="1"/>
          <p:nvPr/>
        </p:nvSpPr>
        <p:spPr>
          <a:xfrm>
            <a:off x="5906770" y="859790"/>
            <a:ext cx="280670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a:t>参数的矩阵形式</a:t>
            </a:r>
          </a:p>
        </p:txBody>
      </p:sp>
      <p:sp>
        <p:nvSpPr>
          <p:cNvPr id="8" name="文本框 7"/>
          <p:cNvSpPr txBox="1"/>
          <p:nvPr/>
        </p:nvSpPr>
        <p:spPr>
          <a:xfrm>
            <a:off x="322580" y="806450"/>
            <a:ext cx="280670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a:t>单层神经网络</a:t>
            </a:r>
          </a:p>
        </p:txBody>
      </p:sp>
      <mc:AlternateContent xmlns:mc="http://schemas.openxmlformats.org/markup-compatibility/2006" xmlns:a14="http://schemas.microsoft.com/office/drawing/2010/main">
        <mc:Choice Requires="a14">
          <p:sp>
            <p:nvSpPr>
              <p:cNvPr id="13" name="文本框 12"/>
              <p:cNvSpPr txBox="1"/>
              <p:nvPr>
                <p:custDataLst>
                  <p:tags r:id="rId7"/>
                </p:custDataLst>
              </p:nvPr>
            </p:nvSpPr>
            <p:spPr>
              <a:xfrm>
                <a:off x="5906770" y="4075430"/>
                <a:ext cx="2806700" cy="3683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i="1">
                        <a:latin typeface="Cambria Math" panose="02040503050406030204" charset="0"/>
                        <a:ea typeface="MS Mincho" charset="0"/>
                        <a:cs typeface="Cambria Math" panose="02040503050406030204" charset="0"/>
                      </a:rPr>
                      <m:t>∘</m:t>
                    </m:r>
                  </m:oMath>
                </a14:m>
                <a:r>
                  <a:rPr lang="en-US" altLang="zh-CN">
                    <a:latin typeface="+mn-ea"/>
                    <a:cs typeface="+mn-ea"/>
                  </a:rPr>
                  <a:t> </a:t>
                </a:r>
                <a:r>
                  <a:rPr lang="zh-CN" altLang="en-US">
                    <a:latin typeface="+mn-ea"/>
                    <a:cs typeface="+mn-ea"/>
                  </a:rPr>
                  <a:t>表示对每个元素作用：</a:t>
                </a:r>
              </a:p>
            </p:txBody>
          </p:sp>
        </mc:Choice>
        <mc:Fallback xmlns="">
          <p:sp>
            <p:nvSpPr>
              <p:cNvPr id="13" name="文本框 12"/>
              <p:cNvSpPr txBox="1">
                <a:spLocks noRot="1" noChangeAspect="1" noMove="1" noResize="1" noEditPoints="1" noAdjustHandles="1" noChangeArrowheads="1" noChangeShapeType="1" noTextEdit="1"/>
              </p:cNvSpPr>
              <p:nvPr>
                <p:custDataLst>
                  <p:tags r:id="rId13"/>
                </p:custDataLst>
              </p:nvPr>
            </p:nvSpPr>
            <p:spPr>
              <a:xfrm>
                <a:off x="5906770" y="4075430"/>
                <a:ext cx="2806700" cy="368300"/>
              </a:xfrm>
              <a:prstGeom prst="rect">
                <a:avLst/>
              </a:prstGeom>
              <a:blipFill rotWithShape="1">
                <a:blip r:embed="rId14"/>
                <a:stretch>
                  <a:fillRect r="-928"/>
                </a:stretch>
              </a:blipFill>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单层神经网络：设计功能</a:t>
            </a:r>
          </a:p>
        </p:txBody>
      </p:sp>
      <mc:AlternateContent xmlns:mc="http://schemas.openxmlformats.org/markup-compatibility/2006" xmlns:a14="http://schemas.microsoft.com/office/drawing/2010/main">
        <mc:Choice Requires="a14">
          <p:sp>
            <p:nvSpPr>
              <p:cNvPr id="4" name="文本框 3"/>
              <p:cNvSpPr txBox="1"/>
              <p:nvPr>
                <p:custDataLst>
                  <p:tags r:id="rId2"/>
                </p:custDataLst>
              </p:nvPr>
            </p:nvSpPr>
            <p:spPr>
              <a:xfrm>
                <a:off x="6960850" y="3098290"/>
                <a:ext cx="1588958" cy="400110"/>
              </a:xfrm>
              <a:prstGeom prst="rect">
                <a:avLst/>
              </a:prstGeom>
              <a:noFill/>
            </p:spPr>
            <p:txBody>
              <a:bodyPr wrap="square" rtlCol="0">
                <a:spAutoFit/>
              </a:bodyPr>
              <a:lstStyle/>
              <a:p>
                <a:pPr algn="l"/>
                <a:r>
                  <a:rPr lang="en-US" altLang="zh-CN" sz="2000" dirty="0"/>
                  <a:t>Not: </a:t>
                </a:r>
                <a14:m>
                  <m:oMath xmlns:m="http://schemas.openxmlformats.org/officeDocument/2006/math">
                    <m:r>
                      <a:rPr lang="en-US" altLang="zh-CN" sz="2000" b="0" i="1" smtClean="0">
                        <a:latin typeface="Cambria Math" panose="02040503050406030204" charset="0"/>
                      </a:rPr>
                      <m:t>𝑇</m:t>
                    </m:r>
                    <m:r>
                      <a:rPr lang="en-US" altLang="zh-CN" sz="2000" b="0" i="1" smtClean="0">
                        <a:latin typeface="Cambria Math" panose="02040503050406030204" charset="0"/>
                      </a:rPr>
                      <m:t>=</m:t>
                    </m:r>
                  </m:oMath>
                </a14:m>
                <a:r>
                  <a:rPr lang="en-US" altLang="zh-CN" sz="2000" dirty="0"/>
                  <a:t>0</a:t>
                </a:r>
                <a:endParaRPr lang="zh-CN" altLang="en-US" sz="2000" dirty="0"/>
              </a:p>
            </p:txBody>
          </p:sp>
        </mc:Choice>
        <mc:Fallback xmlns="">
          <p:sp>
            <p:nvSpPr>
              <p:cNvPr id="4" name="文本框 3"/>
              <p:cNvSpPr txBox="1">
                <a:spLocks noRot="1" noChangeAspect="1" noMove="1" noResize="1" noEditPoints="1" noAdjustHandles="1" noChangeArrowheads="1" noChangeShapeType="1" noTextEdit="1"/>
              </p:cNvSpPr>
              <p:nvPr>
                <p:custDataLst>
                  <p:tags r:id="rId9"/>
                </p:custDataLst>
              </p:nvPr>
            </p:nvSpPr>
            <p:spPr>
              <a:xfrm>
                <a:off x="6960850" y="3098290"/>
                <a:ext cx="1588958" cy="400110"/>
              </a:xfrm>
              <a:prstGeom prst="rect">
                <a:avLst/>
              </a:prstGeom>
              <a:blipFill rotWithShape="1">
                <a:blip r:embed="rId10"/>
                <a:stretch>
                  <a:fillRect l="-39" t="-31" r="11" b="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custDataLst>
                  <p:tags r:id="rId3"/>
                </p:custDataLst>
              </p:nvPr>
            </p:nvSpPr>
            <p:spPr>
              <a:xfrm>
                <a:off x="4172169" y="3700270"/>
                <a:ext cx="2870615" cy="52322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altLang="zh-CN" sz="2800" b="0" i="1" smtClean="0">
                          <a:solidFill>
                            <a:schemeClr val="tx2"/>
                          </a:solidFill>
                          <a:latin typeface="Cambria Math" panose="02040503050406030204" charset="0"/>
                        </a:rPr>
                        <m:t>𝜎</m:t>
                      </m:r>
                      <m:d>
                        <m:dPr>
                          <m:ctrlPr>
                            <a:rPr lang="en-US" altLang="zh-CN" sz="2800" b="0" i="1" smtClean="0">
                              <a:solidFill>
                                <a:schemeClr val="tx2"/>
                              </a:solidFill>
                              <a:latin typeface="Cambria Math" panose="02040503050406030204" pitchFamily="18" charset="0"/>
                            </a:rPr>
                          </m:ctrlPr>
                        </m:dPr>
                        <m:e>
                          <m:r>
                            <a:rPr lang="en-US" altLang="zh-CN" sz="2800" b="0" i="1" smtClean="0">
                              <a:solidFill>
                                <a:schemeClr val="tx2"/>
                              </a:solidFill>
                              <a:latin typeface="Cambria Math" panose="02040503050406030204" charset="0"/>
                            </a:rPr>
                            <m:t>𝑥</m:t>
                          </m:r>
                        </m:e>
                      </m:d>
                      <m:r>
                        <a:rPr lang="en-US" altLang="zh-CN" sz="2800" b="0" i="1" smtClean="0">
                          <a:solidFill>
                            <a:schemeClr val="tx2"/>
                          </a:solidFill>
                          <a:latin typeface="Cambria Math" panose="02040503050406030204" charset="0"/>
                        </a:rPr>
                        <m:t>=−</m:t>
                      </m:r>
                      <m:r>
                        <a:rPr lang="en-US" altLang="zh-CN" sz="2800" b="0" i="1" smtClean="0">
                          <a:solidFill>
                            <a:schemeClr val="tx2"/>
                          </a:solidFill>
                          <a:latin typeface="Cambria Math" panose="02040503050406030204" charset="0"/>
                        </a:rPr>
                        <m:t>𝑥</m:t>
                      </m:r>
                    </m:oMath>
                  </m:oMathPara>
                </a14:m>
                <a:endParaRPr lang="zh-CN" altLang="en-US" sz="2800" dirty="0">
                  <a:solidFill>
                    <a:schemeClr val="tx2"/>
                  </a:solidFill>
                </a:endParaRPr>
              </a:p>
            </p:txBody>
          </p:sp>
        </mc:Choice>
        <mc:Fallback xmlns="">
          <p:sp>
            <p:nvSpPr>
              <p:cNvPr id="5" name="文本框 4"/>
              <p:cNvSpPr txBox="1">
                <a:spLocks noRot="1" noChangeAspect="1" noMove="1" noResize="1" noEditPoints="1" noAdjustHandles="1" noChangeArrowheads="1" noChangeShapeType="1" noTextEdit="1"/>
              </p:cNvSpPr>
              <p:nvPr>
                <p:custDataLst>
                  <p:tags r:id="rId11"/>
                </p:custDataLst>
              </p:nvPr>
            </p:nvSpPr>
            <p:spPr>
              <a:xfrm>
                <a:off x="4172169" y="3700270"/>
                <a:ext cx="2870615" cy="523220"/>
              </a:xfrm>
              <a:prstGeom prst="rect">
                <a:avLst/>
              </a:prstGeom>
              <a:blipFill rotWithShape="1">
                <a:blip r:embed="rId12"/>
                <a:stretch>
                  <a:fillRect l="-8" t="-24" r="22" b="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custDataLst>
                  <p:tags r:id="rId4"/>
                </p:custDataLst>
              </p:nvPr>
            </p:nvSpPr>
            <p:spPr>
              <a:xfrm>
                <a:off x="2665710" y="3098154"/>
                <a:ext cx="1588958" cy="400110"/>
              </a:xfrm>
              <a:prstGeom prst="rect">
                <a:avLst/>
              </a:prstGeom>
              <a:noFill/>
            </p:spPr>
            <p:txBody>
              <a:bodyPr wrap="square" rtlCol="0">
                <a:spAutoFit/>
              </a:bodyPr>
              <a:lstStyle/>
              <a:p>
                <a:pPr algn="l"/>
                <a:r>
                  <a:rPr lang="en-US" altLang="zh-CN" sz="2000" dirty="0"/>
                  <a:t>AND: </a:t>
                </a:r>
                <a14:m>
                  <m:oMath xmlns:m="http://schemas.openxmlformats.org/officeDocument/2006/math">
                    <m:r>
                      <a:rPr lang="en-US" altLang="zh-CN" sz="2000" b="0" i="1" smtClean="0">
                        <a:latin typeface="Cambria Math" panose="02040503050406030204" charset="0"/>
                      </a:rPr>
                      <m:t>𝑇</m:t>
                    </m:r>
                    <m:r>
                      <a:rPr lang="en-US" altLang="zh-CN" sz="2000" b="0" i="1" smtClean="0">
                        <a:latin typeface="Cambria Math" panose="02040503050406030204" charset="0"/>
                      </a:rPr>
                      <m:t>=2</m:t>
                    </m:r>
                  </m:oMath>
                </a14:m>
                <a:endParaRPr lang="zh-CN" altLang="en-US" sz="2000" dirty="0"/>
              </a:p>
            </p:txBody>
          </p:sp>
        </mc:Choice>
        <mc:Fallback xmlns="">
          <p:sp>
            <p:nvSpPr>
              <p:cNvPr id="9" name="文本框 8"/>
              <p:cNvSpPr txBox="1">
                <a:spLocks noRot="1" noChangeAspect="1" noMove="1" noResize="1" noEditPoints="1" noAdjustHandles="1" noChangeArrowheads="1" noChangeShapeType="1" noTextEdit="1"/>
              </p:cNvSpPr>
              <p:nvPr>
                <p:custDataLst>
                  <p:tags r:id="rId13"/>
                </p:custDataLst>
              </p:nvPr>
            </p:nvSpPr>
            <p:spPr>
              <a:xfrm>
                <a:off x="2665710" y="3098154"/>
                <a:ext cx="1588958" cy="400110"/>
              </a:xfrm>
              <a:prstGeom prst="rect">
                <a:avLst/>
              </a:prstGeom>
              <a:blipFill rotWithShape="1">
                <a:blip r:embed="rId14"/>
                <a:stretch>
                  <a:fillRect l="-39" t="-156" r="11" b="12"/>
                </a:stretch>
              </a:blipFill>
            </p:spPr>
            <p:txBody>
              <a:bodyPr/>
              <a:lstStyle/>
              <a:p>
                <a:r>
                  <a:rPr lang="zh-CN" altLang="en-US">
                    <a:noFill/>
                  </a:rPr>
                  <a:t> </a:t>
                </a:r>
              </a:p>
            </p:txBody>
          </p:sp>
        </mc:Fallback>
      </mc:AlternateContent>
      <p:pic>
        <p:nvPicPr>
          <p:cNvPr id="14" name="图片 13"/>
          <p:cNvPicPr>
            <a:picLocks noChangeAspect="1"/>
          </p:cNvPicPr>
          <p:nvPr>
            <p:custDataLst>
              <p:tags r:id="rId5"/>
            </p:custDataLst>
          </p:nvPr>
        </p:nvPicPr>
        <p:blipFill>
          <a:blip r:embed="rId15">
            <a:clrChange>
              <a:clrFrom>
                <a:srgbClr val="FFFFFF">
                  <a:alpha val="100000"/>
                </a:srgbClr>
              </a:clrFrom>
              <a:clrTo>
                <a:srgbClr val="FFFFFF">
                  <a:alpha val="100000"/>
                  <a:alpha val="0"/>
                </a:srgbClr>
              </a:clrTo>
            </a:clrChange>
          </a:blip>
          <a:stretch>
            <a:fillRect/>
          </a:stretch>
        </p:blipFill>
        <p:spPr>
          <a:xfrm>
            <a:off x="3401695" y="1562100"/>
            <a:ext cx="4064635" cy="1296670"/>
          </a:xfrm>
          <a:prstGeom prst="rect">
            <a:avLst/>
          </a:prstGeom>
        </p:spPr>
      </p:pic>
      <mc:AlternateContent xmlns:mc="http://schemas.openxmlformats.org/markup-compatibility/2006" xmlns:a14="http://schemas.microsoft.com/office/drawing/2010/main">
        <mc:Choice Requires="a14">
          <p:sp>
            <p:nvSpPr>
              <p:cNvPr id="16" name="文本框 15"/>
              <p:cNvSpPr txBox="1"/>
              <p:nvPr>
                <p:custDataLst>
                  <p:tags r:id="rId6"/>
                </p:custDataLst>
              </p:nvPr>
            </p:nvSpPr>
            <p:spPr>
              <a:xfrm>
                <a:off x="4813352" y="3098237"/>
                <a:ext cx="1588958" cy="400110"/>
              </a:xfrm>
              <a:prstGeom prst="rect">
                <a:avLst/>
              </a:prstGeom>
              <a:noFill/>
            </p:spPr>
            <p:txBody>
              <a:bodyPr wrap="square" rtlCol="0">
                <a:spAutoFit/>
              </a:bodyPr>
              <a:lstStyle/>
              <a:p>
                <a:pPr algn="l"/>
                <a:r>
                  <a:rPr lang="en-US" altLang="zh-CN" sz="2000" dirty="0"/>
                  <a:t>Or: </a:t>
                </a:r>
                <a14:m>
                  <m:oMath xmlns:m="http://schemas.openxmlformats.org/officeDocument/2006/math">
                    <m:r>
                      <a:rPr lang="en-US" altLang="zh-CN" sz="2000" b="0" i="1" smtClean="0">
                        <a:latin typeface="Cambria Math" panose="02040503050406030204" charset="0"/>
                      </a:rPr>
                      <m:t>𝑇</m:t>
                    </m:r>
                    <m:r>
                      <a:rPr lang="en-US" altLang="zh-CN" sz="2000" b="0" i="1" smtClean="0">
                        <a:latin typeface="Cambria Math" panose="02040503050406030204" charset="0"/>
                      </a:rPr>
                      <m:t>=1</m:t>
                    </m:r>
                  </m:oMath>
                </a14:m>
                <a:endParaRPr lang="zh-CN" altLang="en-US" sz="2000" dirty="0"/>
              </a:p>
            </p:txBody>
          </p:sp>
        </mc:Choice>
        <mc:Fallback xmlns="">
          <p:sp>
            <p:nvSpPr>
              <p:cNvPr id="16" name="文本框 15"/>
              <p:cNvSpPr txBox="1">
                <a:spLocks noRot="1" noChangeAspect="1" noMove="1" noResize="1" noEditPoints="1" noAdjustHandles="1" noChangeArrowheads="1" noChangeShapeType="1" noTextEdit="1"/>
              </p:cNvSpPr>
              <p:nvPr>
                <p:custDataLst>
                  <p:tags r:id="rId16"/>
                </p:custDataLst>
              </p:nvPr>
            </p:nvSpPr>
            <p:spPr>
              <a:xfrm>
                <a:off x="4813352" y="3098237"/>
                <a:ext cx="1588958" cy="400110"/>
              </a:xfrm>
              <a:prstGeom prst="rect">
                <a:avLst/>
              </a:prstGeom>
              <a:blipFill rotWithShape="1">
                <a:blip r:embed="rId17"/>
                <a:stretch>
                  <a:fillRect l="-3" t="-18" r="15" b="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666115" y="994410"/>
                <a:ext cx="5276850" cy="477520"/>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考虑输入是两维的，</a:t>
                </a:r>
                <a14:m>
                  <m:oMath xmlns:m="http://schemas.openxmlformats.org/officeDocument/2006/math">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𝑥</m:t>
                        </m:r>
                      </m:e>
                      <m:sub>
                        <m:r>
                          <a:rPr lang="en-US" altLang="zh-CN" sz="2400" i="1">
                            <a:latin typeface="Cambria Math" panose="02040503050406030204" charset="0"/>
                            <a:cs typeface="Cambria Math" panose="02040503050406030204" charset="0"/>
                          </a:rPr>
                          <m:t>1</m:t>
                        </m:r>
                      </m:sub>
                    </m:sSub>
                    <m:r>
                      <a:rPr lang="en-US" altLang="zh-CN" sz="2400" i="1">
                        <a:latin typeface="Cambria Math" panose="02040503050406030204" charset="0"/>
                        <a:cs typeface="Cambria Math" panose="02040503050406030204" charset="0"/>
                      </a:rPr>
                      <m:t>,</m:t>
                    </m:r>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𝑥</m:t>
                        </m:r>
                      </m:e>
                      <m:sub>
                        <m:r>
                          <a:rPr lang="en-US" altLang="zh-CN" sz="2400" i="1">
                            <a:latin typeface="Cambria Math" panose="02040503050406030204" charset="0"/>
                            <a:cs typeface="Cambria Math" panose="02040503050406030204" charset="0"/>
                          </a:rPr>
                          <m:t>2</m:t>
                        </m:r>
                      </m:sub>
                    </m:sSub>
                    <m:r>
                      <a:rPr lang="en-US" altLang="zh-CN" sz="2400" i="1">
                        <a:latin typeface="Cambria Math" panose="02040503050406030204" charset="0"/>
                        <a:cs typeface="Cambria Math" panose="02040503050406030204" charset="0"/>
                      </a:rPr>
                      <m:t>∈</m:t>
                    </m:r>
                    <m:sSup>
                      <m:sSupPr>
                        <m:ctrlPr>
                          <a:rPr lang="en-US" altLang="zh-CN" sz="2400" i="1">
                            <a:latin typeface="Cambria Math" panose="02040503050406030204" pitchFamily="18" charset="0"/>
                            <a:cs typeface="Cambria Math" panose="02040503050406030204" charset="0"/>
                          </a:rPr>
                        </m:ctrlPr>
                      </m:sSupPr>
                      <m:e>
                        <m:r>
                          <a:rPr lang="en-US" altLang="zh-CN" sz="2400" i="1">
                            <a:latin typeface="Cambria Math" panose="02040503050406030204" charset="0"/>
                            <a:cs typeface="Cambria Math" panose="02040503050406030204" charset="0"/>
                          </a:rPr>
                          <m:t>{0,1}</m:t>
                        </m:r>
                      </m:e>
                      <m:sup>
                        <m:r>
                          <a:rPr lang="en-US" altLang="zh-CN" sz="2400" i="1">
                            <a:latin typeface="Cambria Math" panose="02040503050406030204" charset="0"/>
                            <a:cs typeface="Cambria Math" panose="02040503050406030204" charset="0"/>
                          </a:rPr>
                          <m:t>2</m:t>
                        </m:r>
                      </m:sup>
                    </m:sSup>
                  </m:oMath>
                </a14:m>
                <a:endParaRPr lang="en-US" altLang="zh-CN" sz="2400" i="1" dirty="0">
                  <a:latin typeface="Cambria Math" panose="02040503050406030204" charset="0"/>
                  <a:cs typeface="Cambria Math" panose="02040503050406030204" charset="0"/>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666115" y="994410"/>
                <a:ext cx="5276850" cy="477520"/>
              </a:xfrm>
              <a:prstGeom prst="rect">
                <a:avLst/>
              </a:prstGeom>
              <a:blipFill rotWithShape="1">
                <a:blip r:embed="rId18"/>
                <a:stretch>
                  <a:fillRect/>
                </a:stretch>
              </a:blipFill>
            </p:spPr>
            <p:txBody>
              <a:bodyPr/>
              <a:lstStyle/>
              <a:p>
                <a:r>
                  <a:rPr lang="zh-CN"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单层神经网络：局限性</a:t>
            </a:r>
          </a:p>
        </p:txBody>
      </p:sp>
      <p:pic>
        <p:nvPicPr>
          <p:cNvPr id="2" name="图片 1"/>
          <p:cNvPicPr>
            <a:picLocks noChangeAspect="1"/>
          </p:cNvPicPr>
          <p:nvPr>
            <p:custDataLst>
              <p:tags r:id="rId2"/>
            </p:custDataLst>
          </p:nvPr>
        </p:nvPicPr>
        <p:blipFill>
          <a:blip r:embed="rId4">
            <a:clrChange>
              <a:clrFrom>
                <a:srgbClr val="FFFFFF">
                  <a:alpha val="100000"/>
                </a:srgbClr>
              </a:clrFrom>
              <a:clrTo>
                <a:srgbClr val="FFFFFF">
                  <a:alpha val="100000"/>
                  <a:alpha val="0"/>
                </a:srgbClr>
              </a:clrTo>
            </a:clrChange>
          </a:blip>
          <a:stretch>
            <a:fillRect/>
          </a:stretch>
        </p:blipFill>
        <p:spPr>
          <a:xfrm>
            <a:off x="3417310" y="1658592"/>
            <a:ext cx="4902096" cy="4603820"/>
          </a:xfrm>
          <a:prstGeom prst="rect">
            <a:avLst/>
          </a:prstGeom>
        </p:spPr>
      </p:pic>
      <p:sp>
        <p:nvSpPr>
          <p:cNvPr id="3" name="文本框 2"/>
          <p:cNvSpPr txBox="1"/>
          <p:nvPr/>
        </p:nvSpPr>
        <p:spPr>
          <a:xfrm>
            <a:off x="481330" y="969010"/>
            <a:ext cx="6607175" cy="521970"/>
          </a:xfrm>
          <a:prstGeom prst="rect">
            <a:avLst/>
          </a:prstGeom>
          <a:noFill/>
        </p:spPr>
        <p:txBody>
          <a:bodyPr wrap="square" rtlCol="0">
            <a:spAutoFit/>
          </a:bodyPr>
          <a:lstStyle/>
          <a:p>
            <a:pPr marL="285750" indent="-285750">
              <a:buFont typeface="Arial" panose="020B0604020202020204" pitchFamily="34" charset="0"/>
              <a:buChar char="•"/>
            </a:pPr>
            <a:r>
              <a:rPr lang="zh-CN" altLang="en-US" sz="2800"/>
              <a:t>单层神经网络是无法做好</a:t>
            </a:r>
            <a:r>
              <a:rPr lang="en-US" altLang="zh-CN" sz="2800"/>
              <a:t>XOR</a:t>
            </a:r>
            <a:r>
              <a:rPr lang="zh-CN" altLang="en-US" sz="2800"/>
              <a:t>问题，</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多层神经网络</a:t>
            </a:r>
          </a:p>
        </p:txBody>
      </p:sp>
      <p:pic>
        <p:nvPicPr>
          <p:cNvPr id="5" name="图片 4"/>
          <p:cNvPicPr>
            <a:picLocks noChangeAspect="1"/>
          </p:cNvPicPr>
          <p:nvPr>
            <p:custDataLst>
              <p:tags r:id="rId2"/>
            </p:custDataLst>
          </p:nvPr>
        </p:nvPicPr>
        <p:blipFill>
          <a:blip r:embed="rId5">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a:xfrm>
            <a:off x="2371090" y="1490980"/>
            <a:ext cx="6798310" cy="5080635"/>
          </a:xfrm>
          <a:prstGeom prst="rect">
            <a:avLst/>
          </a:prstGeom>
        </p:spPr>
      </p:pic>
      <p:sp>
        <p:nvSpPr>
          <p:cNvPr id="4" name="文本框 3"/>
          <p:cNvSpPr txBox="1"/>
          <p:nvPr>
            <p:custDataLst>
              <p:tags r:id="rId3"/>
            </p:custDataLst>
          </p:nvPr>
        </p:nvSpPr>
        <p:spPr>
          <a:xfrm>
            <a:off x="481330" y="969010"/>
            <a:ext cx="10443210" cy="521970"/>
          </a:xfrm>
          <a:prstGeom prst="rect">
            <a:avLst/>
          </a:prstGeom>
          <a:noFill/>
        </p:spPr>
        <p:txBody>
          <a:bodyPr wrap="square" rtlCol="0">
            <a:spAutoFit/>
          </a:bodyPr>
          <a:lstStyle/>
          <a:p>
            <a:pPr marL="285750" indent="-285750">
              <a:buFont typeface="Arial" panose="020B0604020202020204" pitchFamily="34" charset="0"/>
              <a:buChar char="•"/>
            </a:pPr>
            <a:r>
              <a:rPr sz="2800"/>
              <a:t>多层神经网络是在一层神经网络的基础上堆叠起来的。</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6AFE891-1087-425B-9972-E56DC114D570}"/>
              </a:ext>
            </a:extLst>
          </p:cNvPr>
          <p:cNvPicPr>
            <a:picLocks noChangeAspect="1"/>
          </p:cNvPicPr>
          <p:nvPr/>
        </p:nvPicPr>
        <p:blipFill rotWithShape="1">
          <a:blip r:embed="rId2"/>
          <a:srcRect l="10927" t="9812" r="11735" b="11754"/>
          <a:stretch/>
        </p:blipFill>
        <p:spPr>
          <a:xfrm>
            <a:off x="523462" y="314482"/>
            <a:ext cx="4644886" cy="6127393"/>
          </a:xfrm>
          <a:prstGeom prst="rect">
            <a:avLst/>
          </a:prstGeom>
        </p:spPr>
      </p:pic>
      <p:sp>
        <p:nvSpPr>
          <p:cNvPr id="5" name="文本框 4">
            <a:extLst>
              <a:ext uri="{FF2B5EF4-FFF2-40B4-BE49-F238E27FC236}">
                <a16:creationId xmlns:a16="http://schemas.microsoft.com/office/drawing/2014/main" id="{060567A6-7AFD-4861-BABB-7A47545AB1B1}"/>
              </a:ext>
            </a:extLst>
          </p:cNvPr>
          <p:cNvSpPr txBox="1"/>
          <p:nvPr/>
        </p:nvSpPr>
        <p:spPr>
          <a:xfrm>
            <a:off x="5935579" y="314482"/>
            <a:ext cx="5732959" cy="6678751"/>
          </a:xfrm>
          <a:prstGeom prst="rect">
            <a:avLst/>
          </a:prstGeom>
          <a:noFill/>
        </p:spPr>
        <p:txBody>
          <a:bodyPr wrap="square" rtlCol="0">
            <a:spAutoFit/>
          </a:bodyPr>
          <a:lstStyle/>
          <a:p>
            <a:r>
              <a:rPr lang="zh-CN" altLang="en-US" sz="2800" b="1" dirty="0"/>
              <a:t>简称：</a:t>
            </a:r>
            <a:r>
              <a:rPr lang="zh-CN" altLang="en-US" sz="2800" dirty="0"/>
              <a:t>“猫”书</a:t>
            </a:r>
            <a:endParaRPr lang="en-US" altLang="zh-CN" sz="2800" dirty="0"/>
          </a:p>
          <a:p>
            <a:endParaRPr lang="en-US" altLang="zh-CN" sz="2800" b="1" dirty="0"/>
          </a:p>
          <a:p>
            <a:r>
              <a:rPr lang="zh-CN" altLang="en-US" sz="2800" b="1" dirty="0"/>
              <a:t>目标：</a:t>
            </a:r>
            <a:r>
              <a:rPr lang="zh-CN" altLang="en-US" sz="2400" dirty="0"/>
              <a:t>满足年轻人</a:t>
            </a:r>
            <a:r>
              <a:rPr lang="zh-CN" altLang="en-US" sz="2400" dirty="0">
                <a:solidFill>
                  <a:srgbClr val="FF0000"/>
                </a:solidFill>
              </a:rPr>
              <a:t>了解</a:t>
            </a:r>
            <a:r>
              <a:rPr lang="en-US" altLang="zh-CN" sz="2400" dirty="0">
                <a:solidFill>
                  <a:srgbClr val="FF0000"/>
                </a:solidFill>
              </a:rPr>
              <a:t>&amp;</a:t>
            </a:r>
            <a:r>
              <a:rPr lang="zh-CN" altLang="en-US" sz="2400" dirty="0">
                <a:solidFill>
                  <a:srgbClr val="FF0000"/>
                </a:solidFill>
              </a:rPr>
              <a:t>理解</a:t>
            </a:r>
            <a:r>
              <a:rPr lang="zh-CN" altLang="en-US" sz="2400" dirty="0"/>
              <a:t>深度学习的需求</a:t>
            </a:r>
            <a:endParaRPr lang="en-US" altLang="zh-CN" sz="2400" dirty="0"/>
          </a:p>
          <a:p>
            <a:endParaRPr lang="en-US" altLang="zh-CN" sz="2400" b="1" dirty="0"/>
          </a:p>
          <a:p>
            <a:r>
              <a:rPr lang="zh-CN" altLang="en-US" sz="2800" b="1" dirty="0"/>
              <a:t>特点：</a:t>
            </a:r>
            <a:endParaRPr lang="en-US" altLang="zh-CN" sz="2800" b="1" dirty="0"/>
          </a:p>
          <a:p>
            <a:pPr marL="457200" indent="-457200">
              <a:buFontTx/>
              <a:buAutoNum type="arabicPeriod"/>
            </a:pPr>
            <a:r>
              <a:rPr lang="zh-CN" altLang="en-US" sz="2400" dirty="0"/>
              <a:t>通俗易懂，深入浅出</a:t>
            </a:r>
            <a:endParaRPr lang="en-US" altLang="zh-CN" sz="2400" dirty="0"/>
          </a:p>
          <a:p>
            <a:pPr marL="457200" indent="-457200">
              <a:buFontTx/>
              <a:buAutoNum type="arabicPeriod"/>
            </a:pPr>
            <a:r>
              <a:rPr lang="zh-CN" altLang="en-US" sz="2400" dirty="0"/>
              <a:t>注重讲解深度学习的基本现象和原理</a:t>
            </a:r>
            <a:endParaRPr lang="en-US" altLang="zh-CN" sz="2400" dirty="0"/>
          </a:p>
          <a:p>
            <a:pPr marL="457200" indent="-457200">
              <a:buAutoNum type="arabicPeriod"/>
            </a:pPr>
            <a:r>
              <a:rPr lang="zh-CN" altLang="en-US" sz="2400" dirty="0"/>
              <a:t>与前沿热点比如大语言模型、</a:t>
            </a:r>
            <a:r>
              <a:rPr lang="en-US" altLang="zh-CN" sz="2400" dirty="0"/>
              <a:t>AI for Science</a:t>
            </a:r>
            <a:r>
              <a:rPr lang="zh-CN" altLang="en-US" sz="2400" dirty="0"/>
              <a:t>紧密结合</a:t>
            </a:r>
            <a:endParaRPr lang="en-US" altLang="zh-CN" sz="2400" dirty="0"/>
          </a:p>
          <a:p>
            <a:pPr marL="457200" indent="-457200">
              <a:buAutoNum type="arabicPeriod"/>
            </a:pPr>
            <a:r>
              <a:rPr lang="zh-CN" altLang="en-US" sz="2400" dirty="0"/>
              <a:t>注重介绍开展深度学习研究的思想方法</a:t>
            </a:r>
            <a:endParaRPr lang="en-US" altLang="zh-CN" sz="2400" dirty="0"/>
          </a:p>
          <a:p>
            <a:pPr marL="457200" indent="-457200">
              <a:buAutoNum type="arabicPeriod"/>
            </a:pPr>
            <a:endParaRPr lang="en-US" altLang="zh-CN" sz="2400" dirty="0"/>
          </a:p>
          <a:p>
            <a:r>
              <a:rPr lang="zh-CN" altLang="en-US" sz="2800" b="1" dirty="0"/>
              <a:t>前置准备：</a:t>
            </a:r>
            <a:endParaRPr lang="en-US" altLang="zh-CN" sz="2800" b="1" dirty="0"/>
          </a:p>
          <a:p>
            <a:r>
              <a:rPr lang="zh-CN" altLang="en-US" sz="2400" dirty="0"/>
              <a:t>微积分，线性代数</a:t>
            </a:r>
            <a:endParaRPr lang="en-US" altLang="zh-CN" sz="2400" b="1" dirty="0"/>
          </a:p>
          <a:p>
            <a:endParaRPr lang="en-US" altLang="zh-CN" sz="2400" b="1" dirty="0"/>
          </a:p>
          <a:p>
            <a:endParaRPr lang="zh-CN" altLang="en-US" sz="2400" b="1" dirty="0"/>
          </a:p>
        </p:txBody>
      </p:sp>
    </p:spTree>
    <p:extLst>
      <p:ext uri="{BB962C8B-B14F-4D97-AF65-F5344CB8AC3E}">
        <p14:creationId xmlns:p14="http://schemas.microsoft.com/office/powerpoint/2010/main" val="3348049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多层神经网络：解</a:t>
            </a:r>
            <a:r>
              <a:rPr lang="en-US" altLang="zh-CN" sz="32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XOR</a:t>
            </a:r>
            <a:r>
              <a:rPr lang="zh-CN" altLang="en-US" sz="32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问题</a:t>
            </a:r>
          </a:p>
        </p:txBody>
      </p:sp>
      <p:pic>
        <p:nvPicPr>
          <p:cNvPr id="2" name="图片 1"/>
          <p:cNvPicPr>
            <a:picLocks noChangeAspect="1"/>
          </p:cNvPicPr>
          <p:nvPr>
            <p:custDataLst>
              <p:tags r:id="rId2"/>
            </p:custDataLst>
          </p:nvPr>
        </p:nvPicPr>
        <p:blipFill>
          <a:blip r:embed="rId6">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a:xfrm>
            <a:off x="1211580" y="1028065"/>
            <a:ext cx="5387975" cy="3509010"/>
          </a:xfrm>
          <a:prstGeom prst="rect">
            <a:avLst/>
          </a:prstGeom>
        </p:spPr>
      </p:pic>
      <p:pic>
        <p:nvPicPr>
          <p:cNvPr id="3" name="图片 2"/>
          <p:cNvPicPr>
            <a:picLocks noChangeAspect="1"/>
          </p:cNvPicPr>
          <p:nvPr>
            <p:custDataLst>
              <p:tags r:id="rId3"/>
            </p:custDataLst>
          </p:nvPr>
        </p:nvPicPr>
        <p:blipFill>
          <a:blip r:embed="rId7">
            <a:clrChange>
              <a:clrFrom>
                <a:srgbClr val="FFFFFF">
                  <a:alpha val="100000"/>
                </a:srgbClr>
              </a:clrFrom>
              <a:clrTo>
                <a:srgbClr val="FFFFFF">
                  <a:alpha val="100000"/>
                  <a:alpha val="0"/>
                </a:srgbClr>
              </a:clrTo>
            </a:clrChange>
          </a:blip>
          <a:stretch>
            <a:fillRect/>
          </a:stretch>
        </p:blipFill>
        <p:spPr>
          <a:xfrm>
            <a:off x="99695" y="4791075"/>
            <a:ext cx="11993245" cy="979170"/>
          </a:xfrm>
          <a:prstGeom prst="rect">
            <a:avLst/>
          </a:prstGeom>
        </p:spPr>
      </p:pic>
      <mc:AlternateContent xmlns:mc="http://schemas.openxmlformats.org/markup-compatibility/2006" xmlns:a14="http://schemas.microsoft.com/office/drawing/2010/main">
        <mc:Choice Requires="a14">
          <p:sp>
            <p:nvSpPr>
              <p:cNvPr id="6" name="文本框 5"/>
              <p:cNvSpPr txBox="1"/>
              <p:nvPr>
                <p:custDataLst>
                  <p:tags r:id="rId4"/>
                </p:custDataLst>
              </p:nvPr>
            </p:nvSpPr>
            <p:spPr>
              <a:xfrm>
                <a:off x="6654165" y="1233170"/>
                <a:ext cx="4502785" cy="3099435"/>
              </a:xfrm>
              <a:prstGeom prst="rect">
                <a:avLst/>
              </a:prstGeom>
              <a:noFill/>
            </p:spPr>
            <p:txBody>
              <a:bodyPr wrap="square" rtlCol="0">
                <a:noAutofit/>
              </a:bodyPr>
              <a:lstStyle/>
              <a:p>
                <a:pPr marL="342900" indent="-342900" algn="l">
                  <a:lnSpc>
                    <a:spcPct val="200000"/>
                  </a:lnSpc>
                  <a:buFont typeface="Arial" panose="020B0604020202020204" pitchFamily="34" charset="0"/>
                  <a:buChar char="•"/>
                </a:pPr>
                <a:r>
                  <a:rPr lang="zh-CN" altLang="en-US" sz="2000" dirty="0">
                    <a:latin typeface="Cambria Math" panose="02040503050406030204" charset="0"/>
                  </a:rPr>
                  <a:t>假设，</a:t>
                </a:r>
                <a14:m>
                  <m:oMath xmlns:m="http://schemas.openxmlformats.org/officeDocument/2006/math">
                    <m:r>
                      <a:rPr lang="en-US" altLang="zh-CN" sz="2000" b="0" i="1" smtClean="0">
                        <a:latin typeface="Cambria Math" panose="02040503050406030204" charset="0"/>
                      </a:rPr>
                      <m:t>𝑦</m:t>
                    </m:r>
                    <m:r>
                      <a:rPr lang="en-US" altLang="zh-CN" sz="2000" b="0" i="1" smtClean="0">
                        <a:latin typeface="Cambria Math" panose="02040503050406030204" charset="0"/>
                      </a:rPr>
                      <m:t>=</m:t>
                    </m:r>
                    <m:r>
                      <a:rPr lang="en-US" altLang="zh-CN" sz="2000" b="0" i="1" smtClean="0">
                        <a:latin typeface="Cambria Math" panose="02040503050406030204" charset="0"/>
                      </a:rPr>
                      <m:t>𝜎</m:t>
                    </m:r>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charset="0"/>
                                  </a:rPr>
                                  <m:t>h</m:t>
                                </m:r>
                              </m:e>
                              <m:sub>
                                <m:r>
                                  <a:rPr lang="en-US" altLang="zh-CN" sz="2000" b="0" i="1" smtClean="0">
                                    <a:latin typeface="Cambria Math" panose="02040503050406030204" charset="0"/>
                                  </a:rPr>
                                  <m:t>1</m:t>
                                </m:r>
                              </m:sub>
                            </m:sSub>
                            <m:r>
                              <a:rPr lang="en-US" altLang="zh-CN" sz="2000" b="0" i="1" smtClean="0">
                                <a:latin typeface="Cambria Math" panose="02040503050406030204"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charset="0"/>
                                  </a:rPr>
                                  <m:t>h</m:t>
                                </m:r>
                              </m:e>
                              <m:sub>
                                <m:r>
                                  <a:rPr lang="en-US" altLang="zh-CN" sz="2000" b="0" i="1" smtClean="0">
                                    <a:latin typeface="Cambria Math" panose="02040503050406030204" charset="0"/>
                                  </a:rPr>
                                  <m:t>2</m:t>
                                </m:r>
                              </m:sub>
                            </m:sSub>
                          </m:num>
                          <m:den>
                            <m:r>
                              <a:rPr lang="en-US" altLang="zh-CN" sz="2000" b="0" i="1" smtClean="0">
                                <a:latin typeface="Cambria Math" panose="02040503050406030204" charset="0"/>
                              </a:rPr>
                              <m:t>2</m:t>
                            </m:r>
                          </m:den>
                        </m:f>
                      </m:e>
                    </m:d>
                  </m:oMath>
                </a14:m>
                <a:endParaRPr lang="en-US" altLang="zh-CN" sz="2000" dirty="0"/>
              </a:p>
              <a:p>
                <a:pPr marL="342900" indent="-342900" algn="l">
                  <a:lnSpc>
                    <a:spcPct val="200000"/>
                  </a:lnSpc>
                  <a:buFont typeface="Arial" panose="020B0604020202020204" pitchFamily="34" charset="0"/>
                  <a:buChar char="•"/>
                </a:pPr>
                <a:r>
                  <a:rPr lang="zh-CN" altLang="en-US" sz="2000" dirty="0"/>
                  <a:t>代入</a:t>
                </a:r>
                <a:r>
                  <a:rPr lang="en-US" altLang="zh-CN" sz="2000" dirty="0"/>
                  <a:t>(0,0), (1,1)</a:t>
                </a:r>
                <a:r>
                  <a:rPr lang="zh-CN" altLang="en-US" sz="2000" dirty="0"/>
                  <a:t>，则</a:t>
                </a:r>
                <a14:m>
                  <m:oMath xmlns:m="http://schemas.openxmlformats.org/officeDocument/2006/math">
                    <m:r>
                      <a:rPr lang="en-US" altLang="zh-CN" sz="2000" b="0" i="1" smtClean="0">
                        <a:latin typeface="Cambria Math" panose="02040503050406030204" charset="0"/>
                      </a:rPr>
                      <m:t>𝑦</m:t>
                    </m:r>
                    <m:r>
                      <a:rPr lang="en-US" altLang="zh-CN" sz="2000" b="0" i="1" smtClean="0">
                        <a:latin typeface="Cambria Math" panose="02040503050406030204" charset="0"/>
                      </a:rPr>
                      <m:t>=</m:t>
                    </m:r>
                    <m:r>
                      <a:rPr lang="en-US" altLang="zh-CN" sz="2000" b="0" i="1" smtClean="0">
                        <a:latin typeface="Cambria Math" panose="02040503050406030204" charset="0"/>
                      </a:rPr>
                      <m:t>𝜎</m:t>
                    </m:r>
                    <m:d>
                      <m:dPr>
                        <m:ctrlPr>
                          <a:rPr lang="en-US" altLang="zh-CN" sz="2000" b="0" i="1" smtClean="0">
                            <a:latin typeface="Cambria Math" panose="02040503050406030204" pitchFamily="18" charset="0"/>
                          </a:rPr>
                        </m:ctrlPr>
                      </m:dPr>
                      <m:e>
                        <m:r>
                          <a:rPr lang="en-US" altLang="zh-CN" sz="2000" b="0" i="1" smtClean="0">
                            <a:latin typeface="Cambria Math" panose="02040503050406030204" charset="0"/>
                          </a:rPr>
                          <m:t>1</m:t>
                        </m:r>
                      </m:e>
                    </m:d>
                    <m:r>
                      <a:rPr lang="en-US" altLang="zh-CN" sz="2000" b="0" i="1" smtClean="0">
                        <a:latin typeface="Cambria Math" panose="02040503050406030204" charset="0"/>
                      </a:rPr>
                      <m:t>=1</m:t>
                    </m:r>
                  </m:oMath>
                </a14:m>
                <a:r>
                  <a:rPr lang="zh-CN" altLang="en-US" sz="2000" dirty="0">
                    <a:latin typeface="Cambria Math" panose="02040503050406030204" charset="0"/>
                  </a:rPr>
                  <a:t>。</a:t>
                </a:r>
                <a:endParaRPr lang="en-US" altLang="zh-CN" sz="2000" dirty="0"/>
              </a:p>
              <a:p>
                <a:pPr marL="342900" indent="-342900" algn="l">
                  <a:lnSpc>
                    <a:spcPct val="200000"/>
                  </a:lnSpc>
                  <a:buFont typeface="Arial" panose="020B0604020202020204" pitchFamily="34" charset="0"/>
                  <a:buChar char="•"/>
                </a:pPr>
                <a:r>
                  <a:rPr lang="zh-CN" altLang="en-US" sz="2000" dirty="0"/>
                  <a:t>代入</a:t>
                </a:r>
                <a:r>
                  <a:rPr lang="en-US" altLang="zh-CN" sz="2000" dirty="0"/>
                  <a:t>(1,0), (0,1)</a:t>
                </a:r>
                <a:r>
                  <a:rPr lang="zh-CN" altLang="en-US" sz="2000" dirty="0"/>
                  <a:t>，则</a:t>
                </a:r>
                <a14:m>
                  <m:oMath xmlns:m="http://schemas.openxmlformats.org/officeDocument/2006/math">
                    <m:r>
                      <a:rPr lang="en-US" altLang="zh-CN" sz="2000" b="0" i="1" smtClean="0">
                        <a:latin typeface="Cambria Math" panose="02040503050406030204" charset="0"/>
                      </a:rPr>
                      <m:t>𝑦</m:t>
                    </m:r>
                    <m:r>
                      <a:rPr lang="en-US" altLang="zh-CN" sz="2000" b="0" i="1" smtClean="0">
                        <a:latin typeface="Cambria Math" panose="02040503050406030204" charset="0"/>
                      </a:rPr>
                      <m:t>=</m:t>
                    </m:r>
                    <m:r>
                      <a:rPr lang="en-US" altLang="zh-CN" sz="2000" b="0" i="1" smtClean="0">
                        <a:latin typeface="Cambria Math" panose="02040503050406030204" charset="0"/>
                      </a:rPr>
                      <m:t>𝜎</m:t>
                    </m:r>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charset="0"/>
                              </a:rPr>
                              <m:t>1</m:t>
                            </m:r>
                          </m:num>
                          <m:den>
                            <m:r>
                              <a:rPr lang="en-US" altLang="zh-CN" sz="2000" b="0" i="1" smtClean="0">
                                <a:latin typeface="Cambria Math" panose="02040503050406030204" charset="0"/>
                              </a:rPr>
                              <m:t>2</m:t>
                            </m:r>
                          </m:den>
                        </m:f>
                      </m:e>
                    </m:d>
                    <m:r>
                      <a:rPr lang="en-US" altLang="zh-CN" sz="2000" b="0" i="1" smtClean="0">
                        <a:latin typeface="Cambria Math" panose="02040503050406030204" charset="0"/>
                      </a:rPr>
                      <m:t>=0</m:t>
                    </m:r>
                  </m:oMath>
                </a14:m>
                <a:r>
                  <a:rPr lang="zh-CN" altLang="en-US" sz="2000" dirty="0">
                    <a:latin typeface="Cambria Math" panose="02040503050406030204" charset="0"/>
                  </a:rPr>
                  <a:t>。</a:t>
                </a:r>
              </a:p>
            </p:txBody>
          </p:sp>
        </mc:Choice>
        <mc:Fallback xmlns="">
          <p:sp>
            <p:nvSpPr>
              <p:cNvPr id="6" name="文本框 5"/>
              <p:cNvSpPr txBox="1">
                <a:spLocks noRot="1" noChangeAspect="1" noMove="1" noResize="1" noEditPoints="1" noAdjustHandles="1" noChangeArrowheads="1" noChangeShapeType="1" noTextEdit="1"/>
              </p:cNvSpPr>
              <p:nvPr>
                <p:custDataLst>
                  <p:tags r:id="rId8"/>
                </p:custDataLst>
              </p:nvPr>
            </p:nvSpPr>
            <p:spPr>
              <a:xfrm>
                <a:off x="6654165" y="1233170"/>
                <a:ext cx="4502785" cy="3099435"/>
              </a:xfrm>
              <a:prstGeom prst="rect">
                <a:avLst/>
              </a:prstGeom>
              <a:blipFill rotWithShape="1">
                <a:blip r:embed="rId9"/>
                <a:stretch>
                  <a:fillRect/>
                </a:stretch>
              </a:blipFill>
            </p:spPr>
            <p:txBody>
              <a:bodyPr/>
              <a:lstStyle/>
              <a:p>
                <a:r>
                  <a:rPr lang="zh-CN"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多层神经网络</a:t>
            </a:r>
          </a:p>
        </p:txBody>
      </p:sp>
      <p:sp>
        <p:nvSpPr>
          <p:cNvPr id="5" name="内容占位符 4"/>
          <p:cNvSpPr>
            <a:spLocks noGrp="1"/>
          </p:cNvSpPr>
          <p:nvPr>
            <p:custDataLst>
              <p:tags r:id="rId2"/>
            </p:custDataLst>
          </p:nvPr>
        </p:nvSpPr>
        <p:spPr>
          <a:xfrm>
            <a:off x="381242" y="981154"/>
            <a:ext cx="11429516" cy="5333856"/>
          </a:xfrm>
          <a:prstGeom prst="rect">
            <a:avLst/>
          </a:prstGeom>
        </p:spPr>
        <p:txBody>
          <a:bodyPr vert="horz" lIns="90000" tIns="0" rIns="91440" bIns="0" rtlCol="0">
            <a:normAutofit/>
          </a:bodyPr>
          <a:lstStyle>
            <a:lvl1pPr marL="381635" indent="-381635" algn="just" defTabSz="1219200" rtl="0" eaLnBrk="1" latinLnBrk="0" hangingPunct="1">
              <a:lnSpc>
                <a:spcPct val="120000"/>
              </a:lnSpc>
              <a:spcBef>
                <a:spcPts val="0"/>
              </a:spcBef>
              <a:spcAft>
                <a:spcPts val="635"/>
              </a:spcAft>
              <a:buSzPct val="80000"/>
              <a:buFontTx/>
              <a:buBlip>
                <a:blip r:embed="rId4"/>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4"/>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4"/>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pPr>
              <a:lnSpc>
                <a:spcPct val="150000"/>
              </a:lnSpc>
            </a:pPr>
            <a:r>
              <a:rPr lang="zh-CN" altLang="en-US" b="0" dirty="0">
                <a:latin typeface="+mn-ea"/>
                <a:ea typeface="+mn-ea"/>
              </a:rPr>
              <a:t>两层网络具有万有逼近定理（</a:t>
            </a:r>
            <a:r>
              <a:rPr lang="en" altLang="zh-CN" b="0" dirty="0" err="1">
                <a:effectLst/>
                <a:latin typeface="Times New Roman" panose="02020603050405020304" pitchFamily="18" charset="0"/>
                <a:ea typeface="+mn-ea"/>
                <a:cs typeface="Times New Roman" panose="02020603050405020304" pitchFamily="18" charset="0"/>
              </a:rPr>
              <a:t>Cybenko</a:t>
            </a:r>
            <a:r>
              <a:rPr lang="en" altLang="zh-CN" b="0" dirty="0">
                <a:effectLst/>
                <a:latin typeface="Times New Roman" panose="02020603050405020304" pitchFamily="18" charset="0"/>
                <a:ea typeface="+mn-ea"/>
                <a:cs typeface="Times New Roman" panose="02020603050405020304" pitchFamily="18" charset="0"/>
              </a:rPr>
              <a:t> 1989, </a:t>
            </a:r>
            <a:r>
              <a:rPr lang="en" altLang="zh-CN" b="0" dirty="0" err="1">
                <a:effectLst/>
                <a:latin typeface="Times New Roman" panose="02020603050405020304" pitchFamily="18" charset="0"/>
                <a:ea typeface="+mn-ea"/>
                <a:cs typeface="Times New Roman" panose="02020603050405020304" pitchFamily="18" charset="0"/>
              </a:rPr>
              <a:t>Hornik</a:t>
            </a:r>
            <a:r>
              <a:rPr lang="en" altLang="zh-CN" b="0" dirty="0">
                <a:effectLst/>
                <a:latin typeface="Times New Roman" panose="02020603050405020304" pitchFamily="18" charset="0"/>
                <a:ea typeface="+mn-ea"/>
                <a:cs typeface="Times New Roman" panose="02020603050405020304" pitchFamily="18" charset="0"/>
              </a:rPr>
              <a:t> et al. 1989, </a:t>
            </a:r>
            <a:r>
              <a:rPr lang="en" altLang="zh-CN" b="0" dirty="0" err="1">
                <a:effectLst/>
                <a:latin typeface="Times New Roman" panose="02020603050405020304" pitchFamily="18" charset="0"/>
                <a:ea typeface="+mn-ea"/>
                <a:cs typeface="Times New Roman" panose="02020603050405020304" pitchFamily="18" charset="0"/>
              </a:rPr>
              <a:t>Leshno</a:t>
            </a:r>
            <a:r>
              <a:rPr lang="en" altLang="zh-CN" b="0" dirty="0">
                <a:effectLst/>
                <a:latin typeface="Times New Roman" panose="02020603050405020304" pitchFamily="18" charset="0"/>
                <a:ea typeface="+mn-ea"/>
                <a:cs typeface="Times New Roman" panose="02020603050405020304" pitchFamily="18" charset="0"/>
              </a:rPr>
              <a:t> et al. 1993 </a:t>
            </a:r>
            <a:r>
              <a:rPr lang="zh-CN" altLang="en-US" b="0" dirty="0">
                <a:latin typeface="+mn-ea"/>
                <a:ea typeface="+mn-ea"/>
              </a:rPr>
              <a:t>）</a:t>
            </a:r>
            <a:endParaRPr lang="en-US" altLang="zh-CN" b="0" dirty="0">
              <a:latin typeface="+mn-ea"/>
              <a:ea typeface="+mn-ea"/>
            </a:endParaRPr>
          </a:p>
          <a:p>
            <a:pPr lvl="1">
              <a:lnSpc>
                <a:spcPct val="150000"/>
              </a:lnSpc>
            </a:pPr>
            <a:r>
              <a:rPr lang="zh-CN" altLang="en-US" sz="2400" b="0" dirty="0">
                <a:latin typeface="+mn-ea"/>
                <a:ea typeface="+mn-ea"/>
              </a:rPr>
              <a:t>激活函数是非多项式的非线性函数</a:t>
            </a:r>
            <a:endParaRPr lang="en-US" altLang="zh-CN" sz="2400" b="0" dirty="0">
              <a:latin typeface="+mn-ea"/>
              <a:ea typeface="+mn-ea"/>
            </a:endParaRPr>
          </a:p>
          <a:p>
            <a:pPr>
              <a:lnSpc>
                <a:spcPct val="150000"/>
              </a:lnSpc>
            </a:pPr>
            <a:r>
              <a:rPr lang="zh-CN" altLang="en-US" b="0" dirty="0">
                <a:latin typeface="+mn-ea"/>
                <a:ea typeface="+mn-ea"/>
              </a:rPr>
              <a:t>万有逼近定理对实际问题有什么帮助？</a:t>
            </a:r>
            <a:endParaRPr lang="en-US" altLang="zh-CN" b="0" dirty="0">
              <a:latin typeface="+mn-ea"/>
              <a:ea typeface="+mn-ea"/>
            </a:endParaRPr>
          </a:p>
          <a:p>
            <a:pPr>
              <a:lnSpc>
                <a:spcPct val="150000"/>
              </a:lnSpc>
            </a:pPr>
            <a:r>
              <a:rPr lang="zh-CN" altLang="en-US" b="0" dirty="0">
                <a:latin typeface="+mn-ea"/>
                <a:ea typeface="+mn-ea"/>
              </a:rPr>
              <a:t>万有逼近定理是否足够让我们使用神经网络？</a:t>
            </a:r>
          </a:p>
          <a:p>
            <a:pPr>
              <a:lnSpc>
                <a:spcPct val="150000"/>
              </a:lnSpc>
            </a:pPr>
            <a:r>
              <a:rPr lang="zh-CN" altLang="en-US" b="0" dirty="0">
                <a:latin typeface="+mn-ea"/>
                <a:ea typeface="+mn-ea"/>
              </a:rPr>
              <a:t>为什么在实际中还要使用多层神经网络？</a:t>
            </a:r>
            <a:endParaRPr lang="en-US" altLang="zh-CN" b="0" dirty="0">
              <a:latin typeface="+mn-ea"/>
              <a:ea typeface="+mn-ea"/>
            </a:endParaRPr>
          </a:p>
          <a:p>
            <a:pPr>
              <a:lnSpc>
                <a:spcPct val="150000"/>
              </a:lnSpc>
            </a:pPr>
            <a:r>
              <a:rPr lang="zh-CN" altLang="en-US" b="0" dirty="0">
                <a:latin typeface="+mn-ea"/>
                <a:ea typeface="+mn-ea"/>
              </a:rPr>
              <a:t>定理证明的解是否在实际训练中可以被找到？</a:t>
            </a:r>
            <a:endParaRPr lang="en-US" altLang="zh-CN" b="0" dirty="0">
              <a:latin typeface="+mn-ea"/>
              <a:ea typeface="+mn-ea"/>
            </a:endParaRPr>
          </a:p>
          <a:p>
            <a:pPr>
              <a:lnSpc>
                <a:spcPct val="150000"/>
              </a:lnSpc>
            </a:pPr>
            <a:endParaRPr lang="en-US" altLang="zh-CN" b="0" dirty="0">
              <a:latin typeface="+mn-ea"/>
              <a:ea typeface="+mn-ea"/>
            </a:endParaRPr>
          </a:p>
          <a:p>
            <a:pPr>
              <a:lnSpc>
                <a:spcPct val="150000"/>
              </a:lnSpc>
            </a:pPr>
            <a:r>
              <a:rPr lang="zh-CN" altLang="en-US" dirty="0">
                <a:latin typeface="+mn-ea"/>
                <a:ea typeface="+mn-ea"/>
              </a:rPr>
              <a:t>事实</a:t>
            </a:r>
            <a:r>
              <a:rPr lang="en-US" altLang="zh-CN" dirty="0">
                <a:latin typeface="+mn-ea"/>
                <a:ea typeface="+mn-ea"/>
              </a:rPr>
              <a:t>: 1996~2006</a:t>
            </a:r>
            <a:r>
              <a:rPr lang="zh-CN" altLang="en-US" dirty="0">
                <a:latin typeface="+mn-ea"/>
                <a:ea typeface="+mn-ea"/>
              </a:rPr>
              <a:t>，深度学习算法陷入第二次寒冬。</a:t>
            </a:r>
            <a:endParaRPr lang="en-US" altLang="zh-CN" dirty="0">
              <a:latin typeface="+mn-ea"/>
              <a:ea typeface="+mn-ea"/>
            </a:endParaRPr>
          </a:p>
          <a:p>
            <a:pPr>
              <a:lnSpc>
                <a:spcPct val="150000"/>
              </a:lnSpc>
            </a:pPr>
            <a:endParaRPr lang="zh-CN" altLang="en-US" b="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custDataLst>
              <p:tags r:id="rId1"/>
            </p:custDataLst>
          </p:nvPr>
        </p:nvPicPr>
        <p:blipFill>
          <a:blip r:embed="rId3">
            <a:extLst>
              <a:ext uri="{28A0092B-C50C-407E-A947-70E740481C1C}">
                <a14:useLocalDpi xmlns:a14="http://schemas.microsoft.com/office/drawing/2010/main" val="0"/>
              </a:ext>
            </a:extLst>
          </a:blip>
          <a:srcRect l="18816" r="18816"/>
          <a:stretch>
            <a:fillRect/>
          </a:stretch>
        </p:blipFill>
        <p:spPr>
          <a:xfrm>
            <a:off x="0" y="0"/>
            <a:ext cx="5898515" cy="6858000"/>
          </a:xfrm>
          <a:prstGeom prst="rect">
            <a:avLst/>
          </a:prstGeom>
        </p:spPr>
      </p:pic>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常用的损失函数</a:t>
            </a:r>
            <a:endPar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03</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39357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C4BD5B1-DCAA-0CD5-5323-91A392D82C52}"/>
              </a:ext>
            </a:extLst>
          </p:cNvPr>
          <p:cNvSpPr>
            <a:spLocks noGrp="1"/>
          </p:cNvSpPr>
          <p:nvPr>
            <p:ph type="body" sz="quarter" idx="11"/>
          </p:nvPr>
        </p:nvSpPr>
        <p:spPr/>
        <p:txBody>
          <a:bodyPr/>
          <a:lstStyle/>
          <a:p>
            <a:r>
              <a:rPr kumimoji="1" lang="zh-CN" altLang="en-US" dirty="0"/>
              <a:t>损失函数</a:t>
            </a:r>
          </a:p>
        </p:txBody>
      </p:sp>
      <p:sp>
        <p:nvSpPr>
          <p:cNvPr id="3" name="文本占位符 2">
            <a:extLst>
              <a:ext uri="{FF2B5EF4-FFF2-40B4-BE49-F238E27FC236}">
                <a16:creationId xmlns:a16="http://schemas.microsoft.com/office/drawing/2014/main" id="{F70FE117-51F7-0617-8BBF-C3D15497F5A5}"/>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7089C8DB-0C08-E682-30F3-2977FC5807CA}"/>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3F03E304-C814-CD75-F9CE-C1A7463B249C}"/>
              </a:ext>
            </a:extLst>
          </p:cNvPr>
          <p:cNvSpPr>
            <a:spLocks noGrp="1"/>
          </p:cNvSpPr>
          <p:nvPr>
            <p:ph type="body" sz="quarter" idx="14"/>
          </p:nvPr>
        </p:nvSpPr>
        <p:spPr/>
        <p:txBody>
          <a:bodyPr/>
          <a:lstStyle/>
          <a:p>
            <a:pPr>
              <a:buFont typeface="Arial" panose="020B0604020202020204" pitchFamily="34" charset="0"/>
              <a:buChar char="•"/>
            </a:pPr>
            <a:r>
              <a:rPr kumimoji="1" lang="zh-CN" altLang="en-US" dirty="0"/>
              <a:t>均方误差损失</a:t>
            </a:r>
            <a:r>
              <a:rPr kumimoji="1" lang="en-US" altLang="zh-CN" dirty="0"/>
              <a:t> (MSE)</a:t>
            </a:r>
            <a:r>
              <a:rPr kumimoji="1" lang="zh-CN" altLang="en-US" dirty="0"/>
              <a:t>：</a:t>
            </a:r>
            <a:endParaRPr kumimoji="1" lang="en-US" altLang="zh-CN" dirty="0"/>
          </a:p>
          <a:p>
            <a:pPr>
              <a:buFont typeface="Arial" panose="020B0604020202020204" pitchFamily="34" charset="0"/>
              <a:buChar char="•"/>
            </a:pPr>
            <a:endParaRPr kumimoji="1" lang="en-US" altLang="zh-CN" dirty="0"/>
          </a:p>
          <a:p>
            <a:pPr>
              <a:buFont typeface="Arial" panose="020B0604020202020204" pitchFamily="34" charset="0"/>
              <a:buChar char="•"/>
            </a:pPr>
            <a:endParaRPr kumimoji="1" lang="en-US" altLang="zh-CN" dirty="0"/>
          </a:p>
          <a:p>
            <a:pPr>
              <a:buFont typeface="Arial" panose="020B0604020202020204" pitchFamily="34" charset="0"/>
              <a:buChar char="•"/>
            </a:pPr>
            <a:endParaRPr kumimoji="1" lang="en-US" altLang="zh-CN" dirty="0"/>
          </a:p>
          <a:p>
            <a:pPr>
              <a:buFont typeface="Arial" panose="020B0604020202020204" pitchFamily="34" charset="0"/>
              <a:buChar char="•"/>
            </a:pPr>
            <a:endParaRPr kumimoji="1" lang="en-US" altLang="zh-CN" dirty="0"/>
          </a:p>
          <a:p>
            <a:pPr>
              <a:buFont typeface="Arial" panose="020B0604020202020204" pitchFamily="34" charset="0"/>
              <a:buChar char="•"/>
            </a:pPr>
            <a:r>
              <a:rPr kumimoji="1" lang="zh-CN" altLang="en-US" dirty="0"/>
              <a:t>绝对误差损失</a:t>
            </a:r>
            <a:r>
              <a:rPr kumimoji="1" lang="en-US" altLang="zh-CN" dirty="0"/>
              <a:t> (MAE)</a:t>
            </a:r>
            <a:r>
              <a:rPr kumimoji="1" lang="zh-CN" altLang="en-US" dirty="0"/>
              <a:t>：</a:t>
            </a:r>
          </a:p>
        </p:txBody>
      </p:sp>
      <p:pic>
        <p:nvPicPr>
          <p:cNvPr id="6" name="图片 5">
            <a:extLst>
              <a:ext uri="{FF2B5EF4-FFF2-40B4-BE49-F238E27FC236}">
                <a16:creationId xmlns:a16="http://schemas.microsoft.com/office/drawing/2014/main" id="{D12A0CED-CB9A-54DE-7FA5-D005028A361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51107" y="1441349"/>
            <a:ext cx="6089785" cy="1502147"/>
          </a:xfrm>
          <a:prstGeom prst="rect">
            <a:avLst/>
          </a:prstGeom>
        </p:spPr>
      </p:pic>
      <p:pic>
        <p:nvPicPr>
          <p:cNvPr id="7" name="图片 6">
            <a:extLst>
              <a:ext uri="{FF2B5EF4-FFF2-40B4-BE49-F238E27FC236}">
                <a16:creationId xmlns:a16="http://schemas.microsoft.com/office/drawing/2014/main" id="{D0587DE5-EF67-01A4-2837-C9184F6E7EB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193703" y="4087145"/>
            <a:ext cx="5804593" cy="1502147"/>
          </a:xfrm>
          <a:prstGeom prst="rect">
            <a:avLst/>
          </a:prstGeom>
        </p:spPr>
      </p:pic>
    </p:spTree>
    <p:extLst>
      <p:ext uri="{BB962C8B-B14F-4D97-AF65-F5344CB8AC3E}">
        <p14:creationId xmlns:p14="http://schemas.microsoft.com/office/powerpoint/2010/main" val="773188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zh-CN" altLang="en-US" sz="28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交叉熵</a:t>
            </a:r>
          </a:p>
        </p:txBody>
      </p:sp>
      <p:sp>
        <p:nvSpPr>
          <p:cNvPr id="9" name="文本框 8"/>
          <p:cNvSpPr txBox="1"/>
          <p:nvPr>
            <p:custDataLst>
              <p:tags r:id="rId3"/>
            </p:custDataLst>
          </p:nvPr>
        </p:nvSpPr>
        <p:spPr>
          <a:xfrm>
            <a:off x="642620" y="2242185"/>
            <a:ext cx="7187565" cy="46037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t>Cross-Entropy</a:t>
            </a:r>
            <a:r>
              <a:rPr lang="zh-CN" altLang="en-US" sz="2400" dirty="0">
                <a:sym typeface="+mn-ea"/>
              </a:rPr>
              <a:t>可以表达成</a:t>
            </a:r>
          </a:p>
        </p:txBody>
      </p:sp>
      <p:sp>
        <p:nvSpPr>
          <p:cNvPr id="3" name="文本框 2"/>
          <p:cNvSpPr txBox="1"/>
          <p:nvPr/>
        </p:nvSpPr>
        <p:spPr>
          <a:xfrm>
            <a:off x="638175" y="1215390"/>
            <a:ext cx="10551160" cy="829945"/>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dirty="0"/>
              <a:t>在分类问题中，交叉熵 (Cross-Entropy) 比 MSE 或者 MAE 都更加常用，主要的原因是在分类问题中，模型的输出往往具有概率的解释。</a:t>
            </a:r>
          </a:p>
        </p:txBody>
      </p:sp>
      <p:pic>
        <p:nvPicPr>
          <p:cNvPr id="4" name="图片 3">
            <a:extLst>
              <a:ext uri="{FF2B5EF4-FFF2-40B4-BE49-F238E27FC236}">
                <a16:creationId xmlns:a16="http://schemas.microsoft.com/office/drawing/2014/main" id="{D8B47203-C120-90DE-0BF5-A5150490BFD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946400" y="2997200"/>
            <a:ext cx="6299200" cy="863600"/>
          </a:xfrm>
          <a:prstGeom prst="rect">
            <a:avLst/>
          </a:prstGeom>
        </p:spPr>
      </p:pic>
      <p:pic>
        <p:nvPicPr>
          <p:cNvPr id="6" name="图片 5">
            <a:extLst>
              <a:ext uri="{FF2B5EF4-FFF2-40B4-BE49-F238E27FC236}">
                <a16:creationId xmlns:a16="http://schemas.microsoft.com/office/drawing/2014/main" id="{F1FD240D-09A6-2013-BD8D-4BB37116FF2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842385" y="3860800"/>
            <a:ext cx="4533900" cy="102870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948292D-F2C5-C868-8458-97D567E8A0AF}"/>
                  </a:ext>
                </a:extLst>
              </p:cNvPr>
              <p:cNvSpPr txBox="1"/>
              <p:nvPr/>
            </p:nvSpPr>
            <p:spPr>
              <a:xfrm>
                <a:off x="638175" y="5178701"/>
                <a:ext cx="10695960" cy="1124219"/>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400" dirty="0"/>
                  <a:t>第二个式子是交叉熵在多分类问题的拓展，其中，</a:t>
                </a:r>
                <a:r>
                  <a:rPr kumimoji="1" lang="en-US" altLang="zh-CN" sz="2400" dirty="0"/>
                  <a:t>C</a:t>
                </a:r>
                <a:r>
                  <a:rPr kumimoji="1" lang="zh-CN" altLang="en-US" sz="2400" dirty="0"/>
                  <a:t>是类别总数，</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𝑦</m:t>
                        </m:r>
                      </m:e>
                      <m:sub>
                        <m:r>
                          <a:rPr kumimoji="1" lang="en-US" altLang="zh-CN" sz="2400" b="0" i="1" smtClean="0">
                            <a:latin typeface="Cambria Math" panose="02040503050406030204" pitchFamily="18" charset="0"/>
                          </a:rPr>
                          <m:t>𝑖</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𝑐</m:t>
                        </m:r>
                      </m:sub>
                    </m:sSub>
                  </m:oMath>
                </a14:m>
                <a:r>
                  <a:rPr kumimoji="1" lang="zh-CN" altLang="en-US" sz="2400" dirty="0"/>
                  <a:t>是一个指示变量，如果样本</a:t>
                </a:r>
                <a14:m>
                  <m:oMath xmlns:m="http://schemas.openxmlformats.org/officeDocument/2006/math">
                    <m:r>
                      <a:rPr kumimoji="1" lang="en-US" altLang="zh-CN" sz="2400" b="0" i="1" smtClean="0">
                        <a:latin typeface="Cambria Math" panose="02040503050406030204" pitchFamily="18" charset="0"/>
                      </a:rPr>
                      <m:t>𝑖</m:t>
                    </m:r>
                  </m:oMath>
                </a14:m>
                <a:r>
                  <a:rPr kumimoji="1" lang="zh-CN" altLang="en-US" sz="2400" dirty="0"/>
                  <a:t>属于类别</a:t>
                </a:r>
                <a14:m>
                  <m:oMath xmlns:m="http://schemas.openxmlformats.org/officeDocument/2006/math">
                    <m:r>
                      <a:rPr kumimoji="1" lang="en-US" altLang="zh-CN" sz="2400" b="0" i="1" smtClean="0">
                        <a:latin typeface="Cambria Math" panose="02040503050406030204" pitchFamily="18" charset="0"/>
                      </a:rPr>
                      <m:t>𝑐</m:t>
                    </m:r>
                  </m:oMath>
                </a14:m>
                <a:r>
                  <a:rPr kumimoji="1" lang="zh-CN" altLang="en-US" sz="2400" dirty="0"/>
                  <a:t>则为</a:t>
                </a:r>
                <a:r>
                  <a:rPr kumimoji="1" lang="en-US" altLang="zh-CN" sz="2400" dirty="0"/>
                  <a:t>1</a:t>
                </a:r>
                <a:r>
                  <a:rPr kumimoji="1" lang="zh-CN" altLang="en-US" sz="2400" dirty="0"/>
                  <a:t>，否则为</a:t>
                </a:r>
                <a:r>
                  <a:rPr kumimoji="1" lang="en-US" altLang="zh-CN" sz="2400" dirty="0"/>
                  <a:t>0</a:t>
                </a:r>
                <a:r>
                  <a:rPr kumimoji="1" lang="zh-CN" altLang="en-US" sz="2400" dirty="0"/>
                  <a:t>。</a:t>
                </a:r>
              </a:p>
              <a:p>
                <a:pPr marL="285750" indent="-285750">
                  <a:buFont typeface="Arial" panose="020B0604020202020204" pitchFamily="34" charset="0"/>
                  <a:buChar char="•"/>
                </a:pPr>
                <a:endParaRPr kumimoji="1" lang="zh-CN" altLang="en-US" dirty="0"/>
              </a:p>
            </p:txBody>
          </p:sp>
        </mc:Choice>
        <mc:Fallback xmlns="">
          <p:sp>
            <p:nvSpPr>
              <p:cNvPr id="7" name="文本框 6">
                <a:extLst>
                  <a:ext uri="{FF2B5EF4-FFF2-40B4-BE49-F238E27FC236}">
                    <a16:creationId xmlns:a16="http://schemas.microsoft.com/office/drawing/2014/main" id="{F948292D-F2C5-C868-8458-97D567E8A0AF}"/>
                  </a:ext>
                </a:extLst>
              </p:cNvPr>
              <p:cNvSpPr txBox="1">
                <a:spLocks noRot="1" noChangeAspect="1" noMove="1" noResize="1" noEditPoints="1" noAdjustHandles="1" noChangeArrowheads="1" noChangeShapeType="1" noTextEdit="1"/>
              </p:cNvSpPr>
              <p:nvPr/>
            </p:nvSpPr>
            <p:spPr>
              <a:xfrm>
                <a:off x="638175" y="5178701"/>
                <a:ext cx="10695960" cy="1124219"/>
              </a:xfrm>
              <a:prstGeom prst="rect">
                <a:avLst/>
              </a:prstGeom>
              <a:blipFill>
                <a:blip r:embed="rId7"/>
                <a:stretch>
                  <a:fillRect l="-830" t="-5618"/>
                </a:stretch>
              </a:blipFill>
            </p:spPr>
            <p:txBody>
              <a:bodyPr/>
              <a:lstStyle/>
              <a:p>
                <a:r>
                  <a:rPr lang="zh-CN" altLang="en-US">
                    <a:noFill/>
                  </a:rPr>
                  <a:t> </a:t>
                </a:r>
              </a:p>
            </p:txBody>
          </p:sp>
        </mc:Fallback>
      </mc:AlternateContent>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custDataLst>
              <p:tags r:id="rId1"/>
            </p:custDataLst>
          </p:nvPr>
        </p:nvPicPr>
        <p:blipFill>
          <a:blip r:embed="rId3">
            <a:extLst>
              <a:ext uri="{28A0092B-C50C-407E-A947-70E740481C1C}">
                <a14:useLocalDpi xmlns:a14="http://schemas.microsoft.com/office/drawing/2010/main" val="0"/>
              </a:ext>
            </a:extLst>
          </a:blip>
          <a:srcRect l="18816" r="18816"/>
          <a:stretch>
            <a:fillRect/>
          </a:stretch>
        </p:blipFill>
        <p:spPr>
          <a:xfrm>
            <a:off x="0" y="0"/>
            <a:ext cx="5898515" cy="6858000"/>
          </a:xfrm>
          <a:prstGeom prst="rect">
            <a:avLst/>
          </a:prstGeom>
        </p:spPr>
      </p:pic>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损失景观</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04</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54233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zh-CN" altLang="en-US" sz="2800" b="1" spc="6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sym typeface="+mn-ea"/>
              </a:rPr>
              <a:t>损失景观</a:t>
            </a:r>
            <a:endParaRPr lang="zh-CN" altLang="en-US" sz="28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5" name="图片 4">
            <a:extLst>
              <a:ext uri="{FF2B5EF4-FFF2-40B4-BE49-F238E27FC236}">
                <a16:creationId xmlns:a16="http://schemas.microsoft.com/office/drawing/2014/main" id="{D31DE883-D9A6-1420-193B-3A9FA411465B}"/>
              </a:ext>
            </a:extLst>
          </p:cNvPr>
          <p:cNvPicPr>
            <a:picLocks noChangeAspect="1"/>
          </p:cNvPicPr>
          <p:nvPr/>
        </p:nvPicPr>
        <p:blipFill rotWithShape="1">
          <a:blip r:embed="rId4">
            <a:clrChange>
              <a:clrFrom>
                <a:srgbClr val="FFFFFF"/>
              </a:clrFrom>
              <a:clrTo>
                <a:srgbClr val="FFFFFF">
                  <a:alpha val="0"/>
                </a:srgbClr>
              </a:clrTo>
            </a:clrChange>
          </a:blip>
          <a:srcRect l="13433" t="9064" r="12489"/>
          <a:stretch/>
        </p:blipFill>
        <p:spPr>
          <a:xfrm>
            <a:off x="5407677" y="1922406"/>
            <a:ext cx="6248306" cy="3633780"/>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E98C8DA-BEEB-7ED6-1F59-18D061C88AE4}"/>
                  </a:ext>
                </a:extLst>
              </p:cNvPr>
              <p:cNvSpPr txBox="1"/>
              <p:nvPr/>
            </p:nvSpPr>
            <p:spPr>
              <a:xfrm>
                <a:off x="818535" y="1039761"/>
                <a:ext cx="9910917" cy="707886"/>
              </a:xfrm>
              <a:prstGeom prst="rect">
                <a:avLst/>
              </a:prstGeom>
              <a:noFill/>
            </p:spPr>
            <p:txBody>
              <a:bodyPr wrap="square" rtlCol="0">
                <a:spAutoFit/>
              </a:bodyPr>
              <a:lstStyle/>
              <a:p>
                <a:r>
                  <a:rPr kumimoji="1" lang="zh-CN" altLang="en-US" sz="2000" dirty="0"/>
                  <a:t>损失函数</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𝐿</m:t>
                        </m:r>
                      </m:e>
                      <m:sub>
                        <m:r>
                          <a:rPr kumimoji="1" lang="en-US" altLang="zh-CN" sz="2000" b="0" i="1" smtClean="0">
                            <a:latin typeface="Cambria Math" panose="02040503050406030204" pitchFamily="18" charset="0"/>
                          </a:rPr>
                          <m:t>𝑆</m:t>
                        </m:r>
                      </m:sub>
                    </m:sSub>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𝜃</m:t>
                        </m:r>
                      </m:e>
                    </m:d>
                  </m:oMath>
                </a14:m>
                <a:r>
                  <a:rPr kumimoji="1" lang="zh-CN" altLang="en-US" sz="2000" dirty="0"/>
                  <a:t>，随参数</a:t>
                </a:r>
                <a14:m>
                  <m:oMath xmlns:m="http://schemas.openxmlformats.org/officeDocument/2006/math">
                    <m:r>
                      <a:rPr kumimoji="1" lang="en-US" altLang="zh-CN" sz="2000" i="1" smtClean="0">
                        <a:latin typeface="Cambria Math" panose="02040503050406030204" pitchFamily="18" charset="0"/>
                      </a:rPr>
                      <m:t>𝜃</m:t>
                    </m:r>
                  </m:oMath>
                </a14:m>
                <a:r>
                  <a:rPr kumimoji="1" lang="zh-CN" altLang="en-US" sz="2000" dirty="0"/>
                  <a:t>变化的几何形态称为损失景观，在神经网络中存在各种各样的损失景观。</a:t>
                </a:r>
              </a:p>
            </p:txBody>
          </p:sp>
        </mc:Choice>
        <mc:Fallback xmlns="">
          <p:sp>
            <p:nvSpPr>
              <p:cNvPr id="8" name="文本框 7">
                <a:extLst>
                  <a:ext uri="{FF2B5EF4-FFF2-40B4-BE49-F238E27FC236}">
                    <a16:creationId xmlns:a16="http://schemas.microsoft.com/office/drawing/2014/main" id="{4E98C8DA-BEEB-7ED6-1F59-18D061C88AE4}"/>
                  </a:ext>
                </a:extLst>
              </p:cNvPr>
              <p:cNvSpPr txBox="1">
                <a:spLocks noRot="1" noChangeAspect="1" noMove="1" noResize="1" noEditPoints="1" noAdjustHandles="1" noChangeArrowheads="1" noChangeShapeType="1" noTextEdit="1"/>
              </p:cNvSpPr>
              <p:nvPr/>
            </p:nvSpPr>
            <p:spPr>
              <a:xfrm>
                <a:off x="818535" y="1039761"/>
                <a:ext cx="9910917" cy="707886"/>
              </a:xfrm>
              <a:prstGeom prst="rect">
                <a:avLst/>
              </a:prstGeom>
              <a:blipFill>
                <a:blip r:embed="rId5"/>
                <a:stretch>
                  <a:fillRect l="-640" t="-5357" b="-14286"/>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906BAAC3-C2DC-07EB-BF79-C2BEF43A9116}"/>
              </a:ext>
            </a:extLst>
          </p:cNvPr>
          <p:cNvSpPr txBox="1"/>
          <p:nvPr/>
        </p:nvSpPr>
        <p:spPr>
          <a:xfrm>
            <a:off x="818534" y="1992074"/>
            <a:ext cx="4754951" cy="373070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2000" dirty="0"/>
              <a:t>山峰（局部极大值点）和山谷（局部极小值点）：寻找合适的路径达到特定的山峰和山谷。</a:t>
            </a:r>
            <a:endParaRPr kumimoji="1" lang="en-US" altLang="zh-CN" sz="2000" dirty="0"/>
          </a:p>
          <a:p>
            <a:pPr marL="285750" indent="-285750">
              <a:lnSpc>
                <a:spcPct val="150000"/>
              </a:lnSpc>
              <a:buFont typeface="Arial" panose="020B0604020202020204" pitchFamily="34" charset="0"/>
              <a:buChar char="•"/>
            </a:pPr>
            <a:endParaRPr kumimoji="1" lang="en-US" altLang="zh-CN" sz="2000" dirty="0"/>
          </a:p>
          <a:p>
            <a:pPr marL="285750" indent="-285750">
              <a:lnSpc>
                <a:spcPct val="150000"/>
              </a:lnSpc>
              <a:buFont typeface="Arial" panose="020B0604020202020204" pitchFamily="34" charset="0"/>
              <a:buChar char="•"/>
            </a:pPr>
            <a:r>
              <a:rPr kumimoji="1" lang="zh-CN" altLang="en-US" sz="2000" dirty="0"/>
              <a:t>凸性：凸的景观可以保证任意一点可以看到最低谷。</a:t>
            </a:r>
            <a:endParaRPr kumimoji="1" lang="en-US" altLang="zh-CN" sz="2000" dirty="0"/>
          </a:p>
          <a:p>
            <a:pPr marL="285750" indent="-285750">
              <a:lnSpc>
                <a:spcPct val="150000"/>
              </a:lnSpc>
              <a:buFont typeface="Arial" panose="020B0604020202020204" pitchFamily="34" charset="0"/>
              <a:buChar char="•"/>
            </a:pPr>
            <a:endParaRPr kumimoji="1" lang="en-US" altLang="zh-CN" sz="2000" dirty="0"/>
          </a:p>
          <a:p>
            <a:pPr marL="285750" indent="-285750">
              <a:lnSpc>
                <a:spcPct val="150000"/>
              </a:lnSpc>
              <a:buFont typeface="Arial" panose="020B0604020202020204" pitchFamily="34" charset="0"/>
              <a:buChar char="•"/>
            </a:pPr>
            <a:r>
              <a:rPr kumimoji="1" lang="zh-CN" altLang="en-US" sz="2000" dirty="0"/>
              <a:t>对于非凸景观，鞍点很重要。</a:t>
            </a:r>
          </a:p>
        </p:txBody>
      </p:sp>
    </p:spTree>
    <p:custDataLst>
      <p:tags r:id="rId1"/>
    </p:custDataLst>
    <p:extLst>
      <p:ext uri="{BB962C8B-B14F-4D97-AF65-F5344CB8AC3E}">
        <p14:creationId xmlns:p14="http://schemas.microsoft.com/office/powerpoint/2010/main" val="1598230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25BA110-F561-E457-8829-2850B98235E9}"/>
              </a:ext>
            </a:extLst>
          </p:cNvPr>
          <p:cNvSpPr>
            <a:spLocks noGrp="1"/>
          </p:cNvSpPr>
          <p:nvPr>
            <p:ph type="body" sz="quarter" idx="11"/>
          </p:nvPr>
        </p:nvSpPr>
        <p:spPr/>
        <p:txBody>
          <a:bodyPr/>
          <a:lstStyle/>
          <a:p>
            <a:r>
              <a:rPr kumimoji="1" lang="zh-CN" altLang="en-US" dirty="0"/>
              <a:t>研究损失景观的重要性</a:t>
            </a:r>
          </a:p>
        </p:txBody>
      </p:sp>
      <p:sp>
        <p:nvSpPr>
          <p:cNvPr id="3" name="文本占位符 2">
            <a:extLst>
              <a:ext uri="{FF2B5EF4-FFF2-40B4-BE49-F238E27FC236}">
                <a16:creationId xmlns:a16="http://schemas.microsoft.com/office/drawing/2014/main" id="{2E60EEE9-70A1-8E81-3E60-8A380463C278}"/>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B55F26D6-CDBA-6BA3-4E3C-9AD7E62A541D}"/>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7CB0E1B7-3ADA-693D-A135-DC32DA01EB76}"/>
              </a:ext>
            </a:extLst>
          </p:cNvPr>
          <p:cNvSpPr>
            <a:spLocks noGrp="1"/>
          </p:cNvSpPr>
          <p:nvPr>
            <p:ph type="body" sz="quarter" idx="14"/>
          </p:nvPr>
        </p:nvSpPr>
        <p:spPr>
          <a:xfrm>
            <a:off x="319056" y="766710"/>
            <a:ext cx="11162563" cy="4765791"/>
          </a:xfrm>
        </p:spPr>
        <p:txBody>
          <a:bodyPr/>
          <a:lstStyle/>
          <a:p>
            <a:pPr>
              <a:buFont typeface="Arial" panose="020B0604020202020204" pitchFamily="34" charset="0"/>
              <a:buChar char="•"/>
            </a:pPr>
            <a:endParaRPr lang="en-US" altLang="zh-CN" dirty="0">
              <a:effectLst/>
              <a:latin typeface="+mn-ea"/>
            </a:endParaRPr>
          </a:p>
          <a:p>
            <a:pPr>
              <a:buFont typeface="Arial" panose="020B0604020202020204" pitchFamily="34" charset="0"/>
              <a:buChar char="•"/>
            </a:pPr>
            <a:r>
              <a:rPr lang="zh-CN" altLang="en-US" sz="2800" dirty="0">
                <a:solidFill>
                  <a:schemeClr val="tx1"/>
                </a:solidFill>
                <a:effectLst/>
                <a:latin typeface="+mn-ea"/>
              </a:rPr>
              <a:t>神经网络</a:t>
            </a:r>
            <a:r>
              <a:rPr lang="zh-CN" altLang="en-US" sz="2800" dirty="0">
                <a:solidFill>
                  <a:schemeClr val="tx1"/>
                </a:solidFill>
                <a:latin typeface="+mn-ea"/>
              </a:rPr>
              <a:t>非凸，但</a:t>
            </a:r>
            <a:r>
              <a:rPr lang="zh-CN" altLang="en-US" sz="2800" dirty="0">
                <a:solidFill>
                  <a:schemeClr val="tx1"/>
                </a:solidFill>
                <a:effectLst/>
                <a:latin typeface="+mn-ea"/>
              </a:rPr>
              <a:t>不难收敛到泛化较好的极小</a:t>
            </a:r>
            <a:endParaRPr lang="en-US" altLang="zh-CN" dirty="0">
              <a:solidFill>
                <a:schemeClr val="tx1"/>
              </a:solidFill>
              <a:effectLst/>
              <a:latin typeface="+mn-ea"/>
            </a:endParaRPr>
          </a:p>
          <a:p>
            <a:pPr>
              <a:buFont typeface="Arial" panose="020B0604020202020204" pitchFamily="34" charset="0"/>
              <a:buChar char="•"/>
            </a:pPr>
            <a:endParaRPr lang="en-US" altLang="zh-CN" dirty="0">
              <a:solidFill>
                <a:schemeClr val="tx1"/>
              </a:solidFill>
              <a:latin typeface="+mn-ea"/>
            </a:endParaRPr>
          </a:p>
          <a:p>
            <a:pPr marL="0" indent="0">
              <a:buNone/>
            </a:pPr>
            <a:r>
              <a:rPr lang="zh-CN" altLang="en-US" dirty="0">
                <a:solidFill>
                  <a:schemeClr val="tx1"/>
                </a:solidFill>
                <a:effectLst/>
                <a:latin typeface="+mn-ea"/>
              </a:rPr>
              <a:t> </a:t>
            </a:r>
          </a:p>
          <a:p>
            <a:pPr marL="0" indent="0">
              <a:buNone/>
            </a:pPr>
            <a:endParaRPr lang="zh-CN" altLang="en-US" sz="1600" dirty="0">
              <a:effectLst/>
            </a:endParaRPr>
          </a:p>
          <a:p>
            <a:pPr>
              <a:buFont typeface="Arial" panose="020B0604020202020204" pitchFamily="34" charset="0"/>
              <a:buChar char="•"/>
            </a:pPr>
            <a:endParaRPr lang="zh-CN" altLang="en-US" dirty="0">
              <a:effectLst/>
            </a:endParaRPr>
          </a:p>
          <a:p>
            <a:pPr>
              <a:buFont typeface="Arial" panose="020B0604020202020204" pitchFamily="34" charset="0"/>
              <a:buChar char="•"/>
            </a:pPr>
            <a:endParaRPr kumimoji="1" lang="zh-CN" altLang="en-US" dirty="0"/>
          </a:p>
        </p:txBody>
      </p:sp>
      <p:pic>
        <p:nvPicPr>
          <p:cNvPr id="7" name="图片 6">
            <a:extLst>
              <a:ext uri="{FF2B5EF4-FFF2-40B4-BE49-F238E27FC236}">
                <a16:creationId xmlns:a16="http://schemas.microsoft.com/office/drawing/2014/main" id="{DB58038D-60EB-3A0F-C067-EEC02E63560A}"/>
              </a:ext>
            </a:extLst>
          </p:cNvPr>
          <p:cNvPicPr>
            <a:picLocks noChangeAspect="1"/>
          </p:cNvPicPr>
          <p:nvPr/>
        </p:nvPicPr>
        <p:blipFill>
          <a:blip r:embed="rId3"/>
          <a:stretch>
            <a:fillRect/>
          </a:stretch>
        </p:blipFill>
        <p:spPr>
          <a:xfrm>
            <a:off x="1419498" y="2533296"/>
            <a:ext cx="4686396" cy="2301603"/>
          </a:xfrm>
          <a:prstGeom prst="rect">
            <a:avLst/>
          </a:prstGeom>
        </p:spPr>
      </p:pic>
      <p:sp>
        <p:nvSpPr>
          <p:cNvPr id="8" name="文本框 7">
            <a:extLst>
              <a:ext uri="{FF2B5EF4-FFF2-40B4-BE49-F238E27FC236}">
                <a16:creationId xmlns:a16="http://schemas.microsoft.com/office/drawing/2014/main" id="{BD514CD6-023A-66D5-4E72-B87DC6319E1C}"/>
              </a:ext>
            </a:extLst>
          </p:cNvPr>
          <p:cNvSpPr txBox="1"/>
          <p:nvPr/>
        </p:nvSpPr>
        <p:spPr>
          <a:xfrm>
            <a:off x="7410994" y="3061813"/>
            <a:ext cx="3431177" cy="523220"/>
          </a:xfrm>
          <a:prstGeom prst="rect">
            <a:avLst/>
          </a:prstGeom>
          <a:noFill/>
        </p:spPr>
        <p:txBody>
          <a:bodyPr wrap="square" rtlCol="0">
            <a:spAutoFit/>
          </a:bodyPr>
          <a:lstStyle/>
          <a:p>
            <a:r>
              <a:rPr kumimoji="1" lang="zh-CN" altLang="en-US" sz="2800" dirty="0">
                <a:solidFill>
                  <a:srgbClr val="FF0000"/>
                </a:solidFill>
              </a:rPr>
              <a:t>损失景观的特殊结构？</a:t>
            </a:r>
            <a:endParaRPr kumimoji="1" lang="en-US" altLang="zh-CN" sz="2800" dirty="0">
              <a:solidFill>
                <a:srgbClr val="FF0000"/>
              </a:solidFill>
            </a:endParaRPr>
          </a:p>
        </p:txBody>
      </p:sp>
      <p:sp>
        <p:nvSpPr>
          <p:cNvPr id="6" name="矩形 5">
            <a:extLst>
              <a:ext uri="{FF2B5EF4-FFF2-40B4-BE49-F238E27FC236}">
                <a16:creationId xmlns:a16="http://schemas.microsoft.com/office/drawing/2014/main" id="{6510A1C5-751B-430C-A732-4AC97C5DF273}"/>
              </a:ext>
            </a:extLst>
          </p:cNvPr>
          <p:cNvSpPr/>
          <p:nvPr/>
        </p:nvSpPr>
        <p:spPr>
          <a:xfrm>
            <a:off x="8438042" y="5742496"/>
            <a:ext cx="3493264" cy="369332"/>
          </a:xfrm>
          <a:prstGeom prst="rect">
            <a:avLst/>
          </a:prstGeom>
        </p:spPr>
        <p:txBody>
          <a:bodyPr wrap="none">
            <a:spAutoFit/>
          </a:bodyPr>
          <a:lstStyle/>
          <a:p>
            <a:r>
              <a:rPr kumimoji="1" lang="zh-CN" altLang="en-US" dirty="0">
                <a:solidFill>
                  <a:schemeClr val="tx1">
                    <a:lumMod val="65000"/>
                    <a:lumOff val="35000"/>
                  </a:schemeClr>
                </a:solidFill>
              </a:rPr>
              <a:t>参考第九章</a:t>
            </a:r>
            <a:r>
              <a:rPr kumimoji="1" lang="en-US" altLang="zh-CN" dirty="0">
                <a:solidFill>
                  <a:schemeClr val="tx1">
                    <a:lumMod val="65000"/>
                    <a:lumOff val="35000"/>
                  </a:schemeClr>
                </a:solidFill>
              </a:rPr>
              <a:t>-</a:t>
            </a:r>
            <a:r>
              <a:rPr kumimoji="1" lang="zh-CN" altLang="en-US" dirty="0">
                <a:solidFill>
                  <a:schemeClr val="tx1">
                    <a:lumMod val="65000"/>
                    <a:lumOff val="35000"/>
                  </a:schemeClr>
                </a:solidFill>
              </a:rPr>
              <a:t>损失景观的嵌入原则</a:t>
            </a:r>
          </a:p>
        </p:txBody>
      </p:sp>
    </p:spTree>
    <p:extLst>
      <p:ext uri="{BB962C8B-B14F-4D97-AF65-F5344CB8AC3E}">
        <p14:creationId xmlns:p14="http://schemas.microsoft.com/office/powerpoint/2010/main" val="362015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custDataLst>
              <p:tags r:id="rId1"/>
            </p:custDataLst>
          </p:nvPr>
        </p:nvPicPr>
        <p:blipFill>
          <a:blip r:embed="rId3">
            <a:extLst>
              <a:ext uri="{28A0092B-C50C-407E-A947-70E740481C1C}">
                <a14:useLocalDpi xmlns:a14="http://schemas.microsoft.com/office/drawing/2010/main" val="0"/>
              </a:ext>
            </a:extLst>
          </a:blip>
          <a:srcRect l="18816" r="18816"/>
          <a:stretch>
            <a:fillRect/>
          </a:stretch>
        </p:blipFill>
        <p:spPr>
          <a:xfrm>
            <a:off x="0" y="0"/>
            <a:ext cx="5898515" cy="6858000"/>
          </a:xfrm>
          <a:prstGeom prst="rect">
            <a:avLst/>
          </a:prstGeom>
        </p:spPr>
      </p:pic>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优化方法</a:t>
            </a:r>
            <a:endPar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05</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92937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25BA110-F561-E457-8829-2850B98235E9}"/>
              </a:ext>
            </a:extLst>
          </p:cNvPr>
          <p:cNvSpPr>
            <a:spLocks noGrp="1"/>
          </p:cNvSpPr>
          <p:nvPr>
            <p:ph type="body" sz="quarter" idx="11"/>
          </p:nvPr>
        </p:nvSpPr>
        <p:spPr/>
        <p:txBody>
          <a:bodyPr/>
          <a:lstStyle/>
          <a:p>
            <a:r>
              <a:rPr kumimoji="1" lang="zh-CN" altLang="en-US" dirty="0"/>
              <a:t>优化算法</a:t>
            </a:r>
          </a:p>
        </p:txBody>
      </p:sp>
      <p:sp>
        <p:nvSpPr>
          <p:cNvPr id="3" name="文本占位符 2">
            <a:extLst>
              <a:ext uri="{FF2B5EF4-FFF2-40B4-BE49-F238E27FC236}">
                <a16:creationId xmlns:a16="http://schemas.microsoft.com/office/drawing/2014/main" id="{2E60EEE9-70A1-8E81-3E60-8A380463C278}"/>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B55F26D6-CDBA-6BA3-4E3C-9AD7E62A541D}"/>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7CB0E1B7-3ADA-693D-A135-DC32DA01EB76}"/>
              </a:ext>
            </a:extLst>
          </p:cNvPr>
          <p:cNvSpPr>
            <a:spLocks noGrp="1"/>
          </p:cNvSpPr>
          <p:nvPr>
            <p:ph type="body" sz="quarter" idx="14"/>
          </p:nvPr>
        </p:nvSpPr>
        <p:spPr>
          <a:xfrm>
            <a:off x="319056" y="766710"/>
            <a:ext cx="11162563" cy="4765791"/>
          </a:xfrm>
        </p:spPr>
        <p:txBody>
          <a:bodyPr/>
          <a:lstStyle/>
          <a:p>
            <a:pPr>
              <a:buFont typeface="Arial" panose="020B0604020202020204" pitchFamily="34" charset="0"/>
              <a:buChar char="•"/>
            </a:pPr>
            <a:r>
              <a:rPr lang="zh-CN" altLang="en-US" sz="2800" dirty="0">
                <a:solidFill>
                  <a:schemeClr val="tx1"/>
                </a:solidFill>
                <a:latin typeface="+mn-ea"/>
              </a:rPr>
              <a:t>损失景观高维非凸      </a:t>
            </a:r>
            <a:endParaRPr lang="en-US" altLang="zh-CN" sz="2800" dirty="0">
              <a:solidFill>
                <a:schemeClr val="tx1"/>
              </a:solidFill>
              <a:latin typeface="+mn-ea"/>
            </a:endParaRPr>
          </a:p>
          <a:p>
            <a:pPr>
              <a:buFont typeface="Arial" panose="020B0604020202020204" pitchFamily="34" charset="0"/>
              <a:buChar char="•"/>
            </a:pPr>
            <a:r>
              <a:rPr lang="zh-CN" altLang="en-US" sz="2800" dirty="0">
                <a:solidFill>
                  <a:schemeClr val="tx1"/>
                </a:solidFill>
                <a:latin typeface="+mn-ea"/>
              </a:rPr>
              <a:t>最优解充满挑战</a:t>
            </a:r>
            <a:endParaRPr lang="en-US" altLang="zh-CN" sz="2800" dirty="0">
              <a:solidFill>
                <a:schemeClr val="tx1"/>
              </a:solidFill>
              <a:latin typeface="+mn-ea"/>
            </a:endParaRPr>
          </a:p>
          <a:p>
            <a:pPr>
              <a:buFont typeface="Arial" panose="020B0604020202020204" pitchFamily="34" charset="0"/>
              <a:buChar char="•"/>
            </a:pPr>
            <a:endParaRPr lang="en-US" altLang="zh-CN" sz="2800" dirty="0">
              <a:solidFill>
                <a:schemeClr val="tx1"/>
              </a:solidFill>
              <a:effectLst/>
              <a:latin typeface="+mn-ea"/>
            </a:endParaRPr>
          </a:p>
          <a:p>
            <a:pPr>
              <a:buFont typeface="Arial" panose="020B0604020202020204" pitchFamily="34" charset="0"/>
              <a:buChar char="•"/>
            </a:pPr>
            <a:r>
              <a:rPr lang="zh-CN" altLang="en-US" sz="2800" dirty="0">
                <a:solidFill>
                  <a:schemeClr val="tx1"/>
                </a:solidFill>
                <a:latin typeface="+mn-ea"/>
              </a:rPr>
              <a:t>如何优化？</a:t>
            </a:r>
            <a:endParaRPr lang="en-US" altLang="zh-CN" sz="2800" dirty="0">
              <a:solidFill>
                <a:schemeClr val="tx1"/>
              </a:solidFill>
              <a:latin typeface="+mn-ea"/>
            </a:endParaRPr>
          </a:p>
          <a:p>
            <a:pPr>
              <a:buFont typeface="Arial" panose="020B0604020202020204" pitchFamily="34" charset="0"/>
              <a:buChar char="•"/>
            </a:pPr>
            <a:r>
              <a:rPr lang="zh-CN" altLang="en-US" sz="2800" dirty="0">
                <a:solidFill>
                  <a:schemeClr val="tx1"/>
                </a:solidFill>
                <a:effectLst/>
                <a:latin typeface="+mn-ea"/>
              </a:rPr>
              <a:t>利用目标函数的的梯度信息指导优化过程。</a:t>
            </a:r>
            <a:endParaRPr lang="en-US" altLang="zh-CN" sz="2800" dirty="0">
              <a:solidFill>
                <a:schemeClr val="tx1"/>
              </a:solidFill>
              <a:effectLst/>
              <a:latin typeface="+mn-ea"/>
            </a:endParaRPr>
          </a:p>
          <a:p>
            <a:pPr marL="0" indent="0">
              <a:buNone/>
            </a:pPr>
            <a:endParaRPr lang="en-US" altLang="zh-CN" sz="2800" dirty="0">
              <a:effectLst/>
              <a:latin typeface="+mn-ea"/>
            </a:endParaRPr>
          </a:p>
          <a:p>
            <a:pPr>
              <a:buFont typeface="Arial" panose="020B0604020202020204" pitchFamily="34" charset="0"/>
              <a:buChar char="•"/>
            </a:pPr>
            <a:r>
              <a:rPr lang="zh-CN" altLang="en-US" sz="2800" dirty="0">
                <a:solidFill>
                  <a:srgbClr val="FF0000"/>
                </a:solidFill>
                <a:latin typeface="+mn-ea"/>
              </a:rPr>
              <a:t>如何计算梯度？</a:t>
            </a:r>
            <a:endParaRPr lang="zh-CN" altLang="en-US" sz="2800" dirty="0">
              <a:solidFill>
                <a:srgbClr val="FF0000"/>
              </a:solidFill>
              <a:effectLst/>
            </a:endParaRPr>
          </a:p>
          <a:p>
            <a:pPr>
              <a:buFont typeface="Arial" panose="020B0604020202020204" pitchFamily="34" charset="0"/>
              <a:buChar char="•"/>
            </a:pPr>
            <a:endParaRPr lang="zh-CN" altLang="en-US" dirty="0">
              <a:effectLst/>
            </a:endParaRPr>
          </a:p>
          <a:p>
            <a:pPr marL="0" indent="0">
              <a:buNone/>
            </a:pPr>
            <a:endParaRPr kumimoji="1" lang="zh-CN" altLang="en-US" dirty="0"/>
          </a:p>
        </p:txBody>
      </p:sp>
    </p:spTree>
    <p:extLst>
      <p:ext uri="{BB962C8B-B14F-4D97-AF65-F5344CB8AC3E}">
        <p14:creationId xmlns:p14="http://schemas.microsoft.com/office/powerpoint/2010/main" val="4273862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60567A6-7AFD-4861-BABB-7A47545AB1B1}"/>
              </a:ext>
            </a:extLst>
          </p:cNvPr>
          <p:cNvSpPr txBox="1"/>
          <p:nvPr/>
        </p:nvSpPr>
        <p:spPr>
          <a:xfrm>
            <a:off x="5592594" y="314482"/>
            <a:ext cx="6374120" cy="6063198"/>
          </a:xfrm>
          <a:prstGeom prst="rect">
            <a:avLst/>
          </a:prstGeom>
          <a:noFill/>
        </p:spPr>
        <p:txBody>
          <a:bodyPr wrap="square" rtlCol="0">
            <a:spAutoFit/>
          </a:bodyPr>
          <a:lstStyle/>
          <a:p>
            <a:r>
              <a:rPr lang="zh-CN" altLang="en-US" sz="2800" b="1" dirty="0"/>
              <a:t>章节</a:t>
            </a:r>
            <a:endParaRPr lang="en-US" altLang="zh-CN" sz="2800" b="1" dirty="0"/>
          </a:p>
          <a:p>
            <a:pPr marL="457200" indent="-457200">
              <a:buFont typeface="+mj-lt"/>
              <a:buAutoNum type="arabicPeriod"/>
            </a:pPr>
            <a:r>
              <a:rPr lang="zh-CN" altLang="en-US" sz="2400" dirty="0"/>
              <a:t>深度学习介绍</a:t>
            </a:r>
            <a:endParaRPr lang="en-US" altLang="zh-CN" sz="2400" dirty="0"/>
          </a:p>
          <a:p>
            <a:pPr marL="457200" indent="-457200">
              <a:buFont typeface="+mj-lt"/>
              <a:buAutoNum type="arabicPeriod"/>
            </a:pPr>
            <a:r>
              <a:rPr lang="zh-CN" altLang="en-US" sz="2400" dirty="0"/>
              <a:t>数据与神经网络结构</a:t>
            </a:r>
            <a:endParaRPr lang="en-US" altLang="zh-CN" sz="2400" dirty="0"/>
          </a:p>
          <a:p>
            <a:pPr marL="457200" indent="-457200">
              <a:buFont typeface="+mj-lt"/>
              <a:buAutoNum type="arabicPeriod"/>
            </a:pPr>
            <a:r>
              <a:rPr lang="zh-CN" altLang="en-US" sz="2400" dirty="0"/>
              <a:t>维数灾难</a:t>
            </a:r>
            <a:endParaRPr lang="en-US" altLang="zh-CN" sz="2400" dirty="0"/>
          </a:p>
          <a:p>
            <a:pPr marL="457200" indent="-457200">
              <a:buFont typeface="+mj-lt"/>
              <a:buAutoNum type="arabicPeriod"/>
            </a:pPr>
            <a:r>
              <a:rPr lang="zh-CN" altLang="en-US" sz="2400" dirty="0"/>
              <a:t>频率原则</a:t>
            </a:r>
            <a:endParaRPr lang="en-US" altLang="zh-CN" sz="2400" dirty="0"/>
          </a:p>
          <a:p>
            <a:pPr marL="457200" indent="-457200">
              <a:buFont typeface="+mj-lt"/>
              <a:buAutoNum type="arabicPeriod"/>
            </a:pPr>
            <a:r>
              <a:rPr lang="zh-CN" altLang="en-US" sz="2400" dirty="0"/>
              <a:t>基于频率原则设计高效神经网络</a:t>
            </a:r>
            <a:endParaRPr lang="en-US" altLang="zh-CN" sz="2400" dirty="0"/>
          </a:p>
          <a:p>
            <a:pPr marL="457200" indent="-457200">
              <a:buFont typeface="+mj-lt"/>
              <a:buAutoNum type="arabicPeriod"/>
            </a:pPr>
            <a:r>
              <a:rPr lang="zh-CN" altLang="en-US" sz="2400" dirty="0"/>
              <a:t>频率原则的机制分析</a:t>
            </a:r>
            <a:endParaRPr lang="en-US" altLang="zh-CN" sz="2400" dirty="0"/>
          </a:p>
          <a:p>
            <a:pPr marL="457200" indent="-457200">
              <a:buFont typeface="+mj-lt"/>
              <a:buAutoNum type="arabicPeriod"/>
            </a:pPr>
            <a:r>
              <a:rPr lang="zh-CN" altLang="en-US" sz="2400" dirty="0"/>
              <a:t>相图分析</a:t>
            </a:r>
            <a:endParaRPr lang="en-US" altLang="zh-CN" sz="2400" dirty="0"/>
          </a:p>
          <a:p>
            <a:pPr marL="457200" indent="-457200">
              <a:buFont typeface="+mj-lt"/>
              <a:buAutoNum type="arabicPeriod"/>
            </a:pPr>
            <a:r>
              <a:rPr lang="zh-CN" altLang="en-US" sz="2400" dirty="0"/>
              <a:t>凝聚现象</a:t>
            </a:r>
            <a:endParaRPr lang="en-US" altLang="zh-CN" sz="2400" dirty="0"/>
          </a:p>
          <a:p>
            <a:pPr marL="457200" indent="-457200">
              <a:buFont typeface="+mj-lt"/>
              <a:buAutoNum type="arabicPeriod"/>
            </a:pPr>
            <a:r>
              <a:rPr lang="zh-CN" altLang="en-US" sz="2400" dirty="0"/>
              <a:t>损失景观的嵌入原则</a:t>
            </a:r>
            <a:endParaRPr lang="en-US" altLang="zh-CN" sz="2400" dirty="0"/>
          </a:p>
          <a:p>
            <a:pPr marL="457200" indent="-457200">
              <a:buFont typeface="+mj-lt"/>
              <a:buAutoNum type="arabicPeriod"/>
            </a:pPr>
            <a:r>
              <a:rPr lang="zh-CN" altLang="en-US" sz="2400" dirty="0"/>
              <a:t>乐观估计</a:t>
            </a:r>
            <a:endParaRPr lang="en-US" altLang="zh-CN" sz="2400" dirty="0"/>
          </a:p>
          <a:p>
            <a:pPr marL="457200" indent="-457200">
              <a:buFont typeface="+mj-lt"/>
              <a:buAutoNum type="arabicPeriod"/>
            </a:pPr>
            <a:r>
              <a:rPr lang="en-US" altLang="zh-CN" sz="2400" dirty="0"/>
              <a:t>Dropout</a:t>
            </a:r>
            <a:r>
              <a:rPr lang="zh-CN" altLang="en-US" sz="2400" dirty="0"/>
              <a:t>的隐式正则化</a:t>
            </a:r>
            <a:endParaRPr lang="en-US" altLang="zh-CN" sz="2400" dirty="0"/>
          </a:p>
          <a:p>
            <a:pPr marL="457200" indent="-457200">
              <a:buFont typeface="+mj-lt"/>
              <a:buAutoNum type="arabicPeriod"/>
            </a:pPr>
            <a:r>
              <a:rPr lang="en-US" altLang="zh-CN" sz="2400" dirty="0"/>
              <a:t>Anchor Function:</a:t>
            </a:r>
            <a:r>
              <a:rPr lang="zh-CN" altLang="en-US" sz="2400" dirty="0"/>
              <a:t>大语言模型研究的新视角</a:t>
            </a:r>
            <a:endParaRPr lang="en-US" altLang="zh-CN" sz="2400" dirty="0"/>
          </a:p>
          <a:p>
            <a:pPr marL="457200" indent="-457200">
              <a:buFont typeface="+mj-lt"/>
              <a:buAutoNum type="arabicPeriod"/>
            </a:pPr>
            <a:r>
              <a:rPr lang="zh-CN" altLang="en-US" sz="2400" dirty="0"/>
              <a:t>深度神经网络的一些重要现象</a:t>
            </a:r>
            <a:endParaRPr lang="en-US" altLang="zh-CN" sz="2400" dirty="0"/>
          </a:p>
          <a:p>
            <a:pPr marL="457200" indent="-457200">
              <a:buFont typeface="+mj-lt"/>
              <a:buAutoNum type="arabicPeriod"/>
            </a:pPr>
            <a:r>
              <a:rPr lang="zh-CN" altLang="en-US" sz="2400" dirty="0"/>
              <a:t>神经网络在科学问题上的应用</a:t>
            </a:r>
            <a:endParaRPr lang="en-US" altLang="zh-CN" sz="2000" dirty="0"/>
          </a:p>
          <a:p>
            <a:endParaRPr lang="zh-CN" altLang="en-US" sz="2400" b="1" dirty="0"/>
          </a:p>
        </p:txBody>
      </p:sp>
      <p:pic>
        <p:nvPicPr>
          <p:cNvPr id="6" name="图片 5">
            <a:extLst>
              <a:ext uri="{FF2B5EF4-FFF2-40B4-BE49-F238E27FC236}">
                <a16:creationId xmlns:a16="http://schemas.microsoft.com/office/drawing/2014/main" id="{05D02160-0A95-4730-BD23-81CCBB87A01A}"/>
              </a:ext>
            </a:extLst>
          </p:cNvPr>
          <p:cNvPicPr>
            <a:picLocks noChangeAspect="1"/>
          </p:cNvPicPr>
          <p:nvPr/>
        </p:nvPicPr>
        <p:blipFill rotWithShape="1">
          <a:blip r:embed="rId2"/>
          <a:srcRect l="10927" t="9812" r="11735" b="11754"/>
          <a:stretch/>
        </p:blipFill>
        <p:spPr>
          <a:xfrm>
            <a:off x="523462" y="314482"/>
            <a:ext cx="4644886" cy="6127393"/>
          </a:xfrm>
          <a:prstGeom prst="rect">
            <a:avLst/>
          </a:prstGeom>
        </p:spPr>
      </p:pic>
    </p:spTree>
    <p:extLst>
      <p:ext uri="{BB962C8B-B14F-4D97-AF65-F5344CB8AC3E}">
        <p14:creationId xmlns:p14="http://schemas.microsoft.com/office/powerpoint/2010/main" val="2176880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向后传播方法：两层神经网络为例</a:t>
            </a:r>
          </a:p>
        </p:txBody>
      </p:sp>
      <p:pic>
        <p:nvPicPr>
          <p:cNvPr id="5" name="图片 4"/>
          <p:cNvPicPr>
            <a:picLocks noChangeAspect="1"/>
          </p:cNvPicPr>
          <p:nvPr>
            <p:custDataLst>
              <p:tags r:id="rId2"/>
            </p:custDataLst>
          </p:nvPr>
        </p:nvPicPr>
        <p:blipFill>
          <a:blip r:embed="rId4">
            <a:clrChange>
              <a:clrFrom>
                <a:srgbClr val="FFFFFF">
                  <a:alpha val="100000"/>
                </a:srgbClr>
              </a:clrFrom>
              <a:clrTo>
                <a:srgbClr val="FFFFFF">
                  <a:alpha val="100000"/>
                  <a:alpha val="0"/>
                </a:srgbClr>
              </a:clrTo>
            </a:clrChange>
          </a:blip>
          <a:stretch>
            <a:fillRect/>
          </a:stretch>
        </p:blipFill>
        <p:spPr>
          <a:xfrm>
            <a:off x="965200" y="1392555"/>
            <a:ext cx="3148965" cy="801370"/>
          </a:xfrm>
          <a:prstGeom prst="rect">
            <a:avLst/>
          </a:prstGeom>
        </p:spPr>
      </p:pic>
      <p:sp>
        <p:nvSpPr>
          <p:cNvPr id="3" name="文本框 2"/>
          <p:cNvSpPr txBox="1"/>
          <p:nvPr/>
        </p:nvSpPr>
        <p:spPr>
          <a:xfrm>
            <a:off x="503555" y="924560"/>
            <a:ext cx="3666490" cy="46037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a:t>两层神经网络：</a:t>
            </a:r>
          </a:p>
        </p:txBody>
      </p:sp>
      <p:sp>
        <p:nvSpPr>
          <p:cNvPr id="7" name="文本框 6"/>
          <p:cNvSpPr txBox="1"/>
          <p:nvPr/>
        </p:nvSpPr>
        <p:spPr>
          <a:xfrm>
            <a:off x="503555" y="2429821"/>
            <a:ext cx="3666490" cy="46037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均方差损失函数：</a:t>
            </a:r>
          </a:p>
        </p:txBody>
      </p:sp>
      <mc:AlternateContent xmlns:mc="http://schemas.openxmlformats.org/markup-compatibility/2006" xmlns:a14="http://schemas.microsoft.com/office/drawing/2010/main">
        <mc:Choice Requires="a14">
          <p:sp>
            <p:nvSpPr>
              <p:cNvPr id="10" name="文本框 9"/>
              <p:cNvSpPr txBox="1"/>
              <p:nvPr/>
            </p:nvSpPr>
            <p:spPr>
              <a:xfrm>
                <a:off x="5725795" y="924560"/>
                <a:ext cx="3666490" cy="50482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a:t>对</a:t>
                </a:r>
                <a14:m>
                  <m:oMath xmlns:m="http://schemas.openxmlformats.org/officeDocument/2006/math">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𝑤</m:t>
                        </m:r>
                      </m:e>
                      <m:sub>
                        <m:r>
                          <a:rPr lang="en-US" altLang="zh-CN" sz="2400" i="1">
                            <a:latin typeface="Cambria Math" panose="02040503050406030204" charset="0"/>
                            <a:cs typeface="Cambria Math" panose="02040503050406030204" charset="0"/>
                          </a:rPr>
                          <m:t>𝑗</m:t>
                        </m:r>
                      </m:sub>
                    </m:sSub>
                  </m:oMath>
                </a14:m>
                <a:r>
                  <a:rPr lang="zh-CN" altLang="en-US" sz="2400">
                    <a:latin typeface="Cambria Math" panose="02040503050406030204" charset="0"/>
                    <a:cs typeface="Cambria Math" panose="02040503050406030204" charset="0"/>
                  </a:rPr>
                  <a:t>求梯度</a:t>
                </a:r>
                <a:r>
                  <a:rPr lang="zh-CN" altLang="en-US" sz="2400"/>
                  <a:t>：</a:t>
                </a:r>
              </a:p>
            </p:txBody>
          </p:sp>
        </mc:Choice>
        <mc:Fallback xmlns="">
          <p:sp>
            <p:nvSpPr>
              <p:cNvPr id="10" name="文本框 9"/>
              <p:cNvSpPr txBox="1">
                <a:spLocks noRot="1" noChangeAspect="1" noMove="1" noResize="1" noEditPoints="1" noAdjustHandles="1" noChangeArrowheads="1" noChangeShapeType="1" noTextEdit="1"/>
              </p:cNvSpPr>
              <p:nvPr/>
            </p:nvSpPr>
            <p:spPr>
              <a:xfrm>
                <a:off x="5725795" y="924560"/>
                <a:ext cx="3666490" cy="504825"/>
              </a:xfrm>
              <a:prstGeom prst="rect">
                <a:avLst/>
              </a:prstGeom>
              <a:blipFill rotWithShape="1">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503555" y="3928421"/>
                <a:ext cx="3666490" cy="50482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对</a:t>
                </a:r>
                <a14:m>
                  <m:oMath xmlns:m="http://schemas.openxmlformats.org/officeDocument/2006/math">
                    <m:sSub>
                      <m:sSubPr>
                        <m:ctrlPr>
                          <a:rPr lang="en-US" altLang="zh-CN" sz="2400" i="1">
                            <a:latin typeface="Cambria Math" panose="02040503050406030204" pitchFamily="18" charset="0"/>
                            <a:cs typeface="Cambria Math" panose="02040503050406030204" charset="0"/>
                          </a:rPr>
                        </m:ctrlPr>
                      </m:sSubPr>
                      <m:e>
                        <m:r>
                          <a:rPr lang="en-US" altLang="zh-CN" sz="2400" b="0" i="1" smtClean="0">
                            <a:latin typeface="Cambria Math" panose="02040503050406030204" pitchFamily="18" charset="0"/>
                            <a:cs typeface="Cambria Math" panose="02040503050406030204" charset="0"/>
                          </a:rPr>
                          <m:t>𝑎</m:t>
                        </m:r>
                      </m:e>
                      <m:sub>
                        <m:r>
                          <a:rPr lang="en-US" altLang="zh-CN" sz="2400" i="1">
                            <a:latin typeface="Cambria Math" panose="02040503050406030204" charset="0"/>
                            <a:cs typeface="Cambria Math" panose="02040503050406030204" charset="0"/>
                          </a:rPr>
                          <m:t>𝑗</m:t>
                        </m:r>
                      </m:sub>
                    </m:sSub>
                  </m:oMath>
                </a14:m>
                <a:r>
                  <a:rPr lang="zh-CN" altLang="en-US" sz="2400" dirty="0">
                    <a:latin typeface="Cambria Math" panose="02040503050406030204" charset="0"/>
                    <a:cs typeface="Cambria Math" panose="02040503050406030204" charset="0"/>
                  </a:rPr>
                  <a:t>求梯度</a:t>
                </a:r>
                <a:r>
                  <a:rPr lang="zh-CN" altLang="en-US" sz="2400" dirty="0"/>
                  <a:t>：</a:t>
                </a:r>
              </a:p>
            </p:txBody>
          </p:sp>
        </mc:Choice>
        <mc:Fallback xmlns="">
          <p:sp>
            <p:nvSpPr>
              <p:cNvPr id="14" name="文本框 13"/>
              <p:cNvSpPr txBox="1">
                <a:spLocks noRot="1" noChangeAspect="1" noMove="1" noResize="1" noEditPoints="1" noAdjustHandles="1" noChangeArrowheads="1" noChangeShapeType="1" noTextEdit="1"/>
              </p:cNvSpPr>
              <p:nvPr/>
            </p:nvSpPr>
            <p:spPr>
              <a:xfrm>
                <a:off x="503555" y="3928421"/>
                <a:ext cx="3666490" cy="504825"/>
              </a:xfrm>
              <a:prstGeom prst="rect">
                <a:avLst/>
              </a:prstGeom>
              <a:blipFill>
                <a:blip r:embed="rId13"/>
                <a:stretch>
                  <a:fillRect l="-2069" t="-10000" b="-20000"/>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84950934-3F66-1139-29B4-75AE1412FFA7}"/>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918371" y="3006246"/>
            <a:ext cx="2844800" cy="800100"/>
          </a:xfrm>
          <a:prstGeom prst="rect">
            <a:avLst/>
          </a:prstGeom>
        </p:spPr>
      </p:pic>
      <p:pic>
        <p:nvPicPr>
          <p:cNvPr id="9" name="图片 8">
            <a:extLst>
              <a:ext uri="{FF2B5EF4-FFF2-40B4-BE49-F238E27FC236}">
                <a16:creationId xmlns:a16="http://schemas.microsoft.com/office/drawing/2014/main" id="{38DAF0D8-E4B2-A9ED-15CC-6EE990747565}"/>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816771" y="4722495"/>
            <a:ext cx="4368800" cy="850900"/>
          </a:xfrm>
          <a:prstGeom prst="rect">
            <a:avLst/>
          </a:prstGeom>
        </p:spPr>
      </p:pic>
      <p:pic>
        <p:nvPicPr>
          <p:cNvPr id="16" name="图片 15">
            <a:extLst>
              <a:ext uri="{FF2B5EF4-FFF2-40B4-BE49-F238E27FC236}">
                <a16:creationId xmlns:a16="http://schemas.microsoft.com/office/drawing/2014/main" id="{9AA05B07-A7F6-E479-2864-831087608747}"/>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5725795" y="1562100"/>
            <a:ext cx="5689600" cy="3733800"/>
          </a:xfrm>
          <a:prstGeom prst="rect">
            <a:avLst/>
          </a:prstGeom>
        </p:spPr>
      </p:pic>
      <p:pic>
        <p:nvPicPr>
          <p:cNvPr id="17" name="图片 16">
            <a:extLst>
              <a:ext uri="{FF2B5EF4-FFF2-40B4-BE49-F238E27FC236}">
                <a16:creationId xmlns:a16="http://schemas.microsoft.com/office/drawing/2014/main" id="{90225A0A-FEF5-1242-A288-63F2A365E177}"/>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4165638" y="5553405"/>
            <a:ext cx="7772400" cy="683060"/>
          </a:xfrm>
          <a:prstGeom prst="rect">
            <a:avLst/>
          </a:prstGeom>
        </p:spPr>
      </p:pic>
    </p:spTree>
    <p:extLst>
      <p:ext uri="{BB962C8B-B14F-4D97-AF65-F5344CB8AC3E}">
        <p14:creationId xmlns:p14="http://schemas.microsoft.com/office/powerpoint/2010/main" val="3238782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zh-CN" altLang="en-US" sz="28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常用的优化方法</a:t>
            </a:r>
          </a:p>
        </p:txBody>
      </p:sp>
      <mc:AlternateContent xmlns:mc="http://schemas.openxmlformats.org/markup-compatibility/2006" xmlns:a14="http://schemas.microsoft.com/office/drawing/2010/main">
        <mc:Choice Requires="a14">
          <p:sp>
            <p:nvSpPr>
              <p:cNvPr id="6" name="文本框 5"/>
              <p:cNvSpPr txBox="1"/>
              <p:nvPr/>
            </p:nvSpPr>
            <p:spPr>
              <a:xfrm>
                <a:off x="329565" y="838200"/>
                <a:ext cx="10202545" cy="5509200"/>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a:t>梯度下降</a:t>
                </a:r>
                <a:r>
                  <a:rPr lang="en-US" altLang="zh-CN" sz="3200" dirty="0"/>
                  <a:t> (Gradient Descent )</a:t>
                </a:r>
              </a:p>
              <a:p>
                <a:pPr marL="457200" indent="-457200">
                  <a:buFont typeface="Arial" panose="020B0604020202020204" pitchFamily="34" charset="0"/>
                  <a:buChar char="•"/>
                </a:pPr>
                <a:endParaRPr lang="en-US" altLang="zh-CN" sz="3200" dirty="0"/>
              </a:p>
              <a:p>
                <a:pPr marL="457200" indent="-457200">
                  <a:buFont typeface="Arial" panose="020B0604020202020204" pitchFamily="34" charset="0"/>
                  <a:buChar char="•"/>
                </a:pPr>
                <a:endParaRPr lang="en-US" altLang="zh-CN" sz="3200" dirty="0"/>
              </a:p>
              <a:p>
                <a:pPr marL="457200" indent="-457200">
                  <a:buFont typeface="Arial" panose="020B0604020202020204" pitchFamily="34" charset="0"/>
                  <a:buChar char="•"/>
                </a:pPr>
                <a:endParaRPr lang="en-US" altLang="zh-CN" sz="3200" dirty="0"/>
              </a:p>
              <a:p>
                <a:pPr marL="457200" indent="-457200">
                  <a:buFont typeface="Arial" panose="020B0604020202020204" pitchFamily="34" charset="0"/>
                  <a:buChar char="•"/>
                </a:pPr>
                <a:endParaRPr lang="en-US" altLang="zh-CN" sz="3200" dirty="0"/>
              </a:p>
              <a:p>
                <a:pPr marL="457200" indent="-457200">
                  <a:buFont typeface="Arial" panose="020B0604020202020204" pitchFamily="34" charset="0"/>
                  <a:buChar char="•"/>
                </a:pPr>
                <a:endParaRPr lang="en-US" altLang="zh-CN" sz="3200" dirty="0"/>
              </a:p>
              <a:p>
                <a:endParaRPr lang="en-US" altLang="zh-CN" sz="3200" dirty="0"/>
              </a:p>
              <a:p>
                <a:pPr marL="285750" indent="-285750">
                  <a:buFont typeface="Arial" panose="020B0604020202020204" pitchFamily="34" charset="0"/>
                  <a:buChar char="•"/>
                </a:pPr>
                <a:r>
                  <a:rPr lang="zh-CN" altLang="en-US" sz="2400" b="1" dirty="0"/>
                  <a:t>梯度下降的想法：</a:t>
                </a:r>
                <a:r>
                  <a:rPr lang="zh-CN" altLang="en-US" sz="2400" dirty="0"/>
                  <a:t>沿最陡的方向下降</a:t>
                </a:r>
                <a:endParaRPr lang="en-US" altLang="zh-CN" sz="2400" dirty="0"/>
              </a:p>
              <a:p>
                <a:pPr marL="285750" indent="-285750">
                  <a:buFont typeface="Arial" panose="020B0604020202020204" pitchFamily="34" charset="0"/>
                  <a:buChar char="•"/>
                </a:pPr>
                <a:r>
                  <a:rPr lang="zh-CN" altLang="en-US" sz="2400" b="1" dirty="0"/>
                  <a:t>梯度</a:t>
                </a:r>
                <a14:m>
                  <m:oMath xmlns:m="http://schemas.openxmlformats.org/officeDocument/2006/math">
                    <m:sSub>
                      <m:sSubPr>
                        <m:ctrlPr>
                          <a:rPr lang="en-US" altLang="zh-CN" sz="2400" b="1" i="1">
                            <a:latin typeface="Cambria Math" panose="02040503050406030204" pitchFamily="18" charset="0"/>
                          </a:rPr>
                        </m:ctrlPr>
                      </m:sSubPr>
                      <m:e>
                        <m:r>
                          <a:rPr lang="en-US" altLang="zh-CN" sz="2400" b="1">
                            <a:latin typeface="Cambria Math" panose="02040503050406030204" pitchFamily="18" charset="0"/>
                          </a:rPr>
                          <m:t>𝛁</m:t>
                        </m:r>
                      </m:e>
                      <m:sub>
                        <m:r>
                          <a:rPr lang="en-US" altLang="zh-CN" sz="2400" b="1" i="1">
                            <a:latin typeface="Cambria Math" panose="02040503050406030204" pitchFamily="18" charset="0"/>
                          </a:rPr>
                          <m:t>𝜽</m:t>
                        </m:r>
                      </m:sub>
                    </m:sSub>
                    <m:r>
                      <a:rPr lang="en-US" altLang="zh-CN" sz="2400" b="1" i="1">
                        <a:latin typeface="Cambria Math" panose="02040503050406030204" pitchFamily="18" charset="0"/>
                      </a:rPr>
                      <m:t>𝑹</m:t>
                    </m:r>
                    <m:r>
                      <a:rPr lang="en-US" altLang="zh-CN" sz="2400" b="1" i="1">
                        <a:latin typeface="Cambria Math" panose="02040503050406030204" pitchFamily="18" charset="0"/>
                      </a:rPr>
                      <m:t>(</m:t>
                    </m:r>
                    <m:r>
                      <a:rPr lang="en-US" altLang="zh-CN" sz="2400" b="1" i="1">
                        <a:latin typeface="Cambria Math" panose="02040503050406030204" pitchFamily="18" charset="0"/>
                      </a:rPr>
                      <m:t>𝜽</m:t>
                    </m:r>
                    <m:r>
                      <a:rPr lang="en-US" altLang="zh-CN" sz="2400" b="1" i="1">
                        <a:latin typeface="Cambria Math" panose="02040503050406030204" pitchFamily="18" charset="0"/>
                      </a:rPr>
                      <m:t>)</m:t>
                    </m:r>
                  </m:oMath>
                </a14:m>
                <a:r>
                  <a:rPr lang="zh-CN" altLang="en-US" sz="2400" b="1" dirty="0"/>
                  <a:t>的理解</a:t>
                </a:r>
                <a:endParaRPr lang="en-US" altLang="zh-CN" sz="2400" b="1" dirty="0"/>
              </a:p>
              <a:p>
                <a:pPr marL="742950" lvl="1" indent="-285750">
                  <a:buFont typeface="Arial" panose="020B0604020202020204" pitchFamily="34" charset="0"/>
                  <a:buChar char="•"/>
                </a:pPr>
                <a:r>
                  <a:rPr lang="zh-CN" altLang="en-US" sz="2400" dirty="0"/>
                  <a:t>方向：最陡（</a:t>
                </a:r>
                <a14:m>
                  <m:oMath xmlns:m="http://schemas.openxmlformats.org/officeDocument/2006/math">
                    <m:r>
                      <a:rPr lang="en-US" altLang="zh-CN" sz="2400" i="1">
                        <a:latin typeface="Cambria Math" panose="02040503050406030204" pitchFamily="18" charset="0"/>
                      </a:rPr>
                      <m:t>𝑅</m:t>
                    </m:r>
                    <m:r>
                      <a:rPr lang="en-US" altLang="zh-CN" sz="2400" i="1">
                        <a:latin typeface="Cambria Math" panose="02040503050406030204" pitchFamily="18" charset="0"/>
                      </a:rPr>
                      <m:t>(</m:t>
                    </m:r>
                    <m:r>
                      <a:rPr lang="en-US" altLang="zh-CN" sz="2400" i="1">
                        <a:latin typeface="Cambria Math" panose="02040503050406030204" pitchFamily="18" charset="0"/>
                      </a:rPr>
                      <m:t>𝜃</m:t>
                    </m:r>
                    <m:r>
                      <a:rPr lang="en-US" altLang="zh-CN" sz="2400" i="1">
                        <a:latin typeface="Cambria Math" panose="02040503050406030204" pitchFamily="18" charset="0"/>
                      </a:rPr>
                      <m:t>)</m:t>
                    </m:r>
                  </m:oMath>
                </a14:m>
                <a:r>
                  <a:rPr lang="zh-CN" altLang="en-US" sz="2400" dirty="0"/>
                  <a:t>上升最快）的方向</a:t>
                </a:r>
                <a:endParaRPr lang="en-US" altLang="zh-CN" sz="2400" dirty="0"/>
              </a:p>
              <a:p>
                <a:pPr marL="742950" lvl="1" indent="-285750">
                  <a:buFont typeface="Arial" panose="020B0604020202020204" pitchFamily="34" charset="0"/>
                  <a:buChar char="•"/>
                </a:pPr>
                <a:r>
                  <a:rPr lang="zh-CN" altLang="en-US" sz="2400" dirty="0"/>
                  <a:t>大小：最大斜率</a:t>
                </a:r>
              </a:p>
              <a:p>
                <a:pPr marL="457200" indent="-457200">
                  <a:buFont typeface="Arial" panose="020B0604020202020204" pitchFamily="34" charset="0"/>
                  <a:buChar char="•"/>
                </a:pPr>
                <a:endParaRPr lang="en-US" altLang="zh-CN" sz="3200" dirty="0"/>
              </a:p>
            </p:txBody>
          </p:sp>
        </mc:Choice>
        <mc:Fallback xmlns="">
          <p:sp>
            <p:nvSpPr>
              <p:cNvPr id="6" name="文本框 5"/>
              <p:cNvSpPr txBox="1">
                <a:spLocks noRot="1" noChangeAspect="1" noMove="1" noResize="1" noEditPoints="1" noAdjustHandles="1" noChangeArrowheads="1" noChangeShapeType="1" noTextEdit="1"/>
              </p:cNvSpPr>
              <p:nvPr/>
            </p:nvSpPr>
            <p:spPr>
              <a:xfrm>
                <a:off x="329565" y="838200"/>
                <a:ext cx="10202545" cy="5509200"/>
              </a:xfrm>
              <a:prstGeom prst="rect">
                <a:avLst/>
              </a:prstGeom>
              <a:blipFill>
                <a:blip r:embed="rId5"/>
                <a:stretch>
                  <a:fillRect l="-1374" t="-1550"/>
                </a:stretch>
              </a:blipFill>
            </p:spPr>
            <p:txBody>
              <a:bodyPr/>
              <a:lstStyle/>
              <a:p>
                <a:r>
                  <a:rPr lang="zh-CN" altLang="en-US">
                    <a:noFill/>
                  </a:rPr>
                  <a:t> </a:t>
                </a:r>
              </a:p>
            </p:txBody>
          </p:sp>
        </mc:Fallback>
      </mc:AlternateContent>
      <p:pic>
        <p:nvPicPr>
          <p:cNvPr id="3" name="图片 2"/>
          <p:cNvPicPr>
            <a:picLocks noChangeAspect="1"/>
          </p:cNvPicPr>
          <p:nvPr>
            <p:custDataLst>
              <p:tags r:id="rId3"/>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42138" y="1603621"/>
            <a:ext cx="3621026" cy="1601291"/>
          </a:xfrm>
          <a:prstGeom prst="rect">
            <a:avLst/>
          </a:prstGeom>
        </p:spPr>
      </p:pic>
      <p:pic>
        <p:nvPicPr>
          <p:cNvPr id="7" name="图片 6">
            <a:extLst>
              <a:ext uri="{FF2B5EF4-FFF2-40B4-BE49-F238E27FC236}">
                <a16:creationId xmlns:a16="http://schemas.microsoft.com/office/drawing/2014/main" id="{8406C491-79DF-B470-D276-905E1F3DBE9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33144" y="3305339"/>
            <a:ext cx="5702300" cy="381000"/>
          </a:xfrm>
          <a:prstGeom prst="rect">
            <a:avLst/>
          </a:prstGeom>
        </p:spPr>
      </p:pic>
      <p:pic>
        <p:nvPicPr>
          <p:cNvPr id="8" name="图片 7">
            <a:extLst>
              <a:ext uri="{FF2B5EF4-FFF2-40B4-BE49-F238E27FC236}">
                <a16:creationId xmlns:a16="http://schemas.microsoft.com/office/drawing/2014/main" id="{496250D0-B51A-43BE-91C4-0BBF23BD885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95030" y="1317752"/>
            <a:ext cx="4064145" cy="4064145"/>
          </a:xfrm>
          <a:prstGeom prst="rect">
            <a:avLst/>
          </a:prstGeom>
        </p:spPr>
      </p:pic>
      <p:sp>
        <p:nvSpPr>
          <p:cNvPr id="9" name="文本框 8">
            <a:extLst>
              <a:ext uri="{FF2B5EF4-FFF2-40B4-BE49-F238E27FC236}">
                <a16:creationId xmlns:a16="http://schemas.microsoft.com/office/drawing/2014/main" id="{226842EE-0AA3-44D7-BE98-CCB6CEAE4453}"/>
              </a:ext>
            </a:extLst>
          </p:cNvPr>
          <p:cNvSpPr txBox="1"/>
          <p:nvPr/>
        </p:nvSpPr>
        <p:spPr>
          <a:xfrm>
            <a:off x="9428298" y="5543931"/>
            <a:ext cx="2207623" cy="369332"/>
          </a:xfrm>
          <a:prstGeom prst="rect">
            <a:avLst/>
          </a:prstGeom>
          <a:noFill/>
        </p:spPr>
        <p:txBody>
          <a:bodyPr wrap="square" rtlCol="0">
            <a:spAutoFit/>
          </a:bodyPr>
          <a:lstStyle/>
          <a:p>
            <a:pPr algn="r"/>
            <a:r>
              <a:rPr lang="en-US" altLang="zh-CN" dirty="0"/>
              <a:t>By Dall-E 3</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A6E0B5A-28E1-B7D1-7B80-8D522BA7FE12}"/>
              </a:ext>
            </a:extLst>
          </p:cNvPr>
          <p:cNvSpPr>
            <a:spLocks noGrp="1"/>
          </p:cNvSpPr>
          <p:nvPr>
            <p:ph type="body" sz="quarter" idx="11"/>
          </p:nvPr>
        </p:nvSpPr>
        <p:spPr/>
        <p:txBody>
          <a:bodyPr/>
          <a:lstStyle/>
          <a:p>
            <a:r>
              <a:rPr kumimoji="1" lang="zh-CN" altLang="en-US" dirty="0"/>
              <a:t>梯度下降</a:t>
            </a:r>
          </a:p>
        </p:txBody>
      </p:sp>
      <p:sp>
        <p:nvSpPr>
          <p:cNvPr id="3" name="文本占位符 2">
            <a:extLst>
              <a:ext uri="{FF2B5EF4-FFF2-40B4-BE49-F238E27FC236}">
                <a16:creationId xmlns:a16="http://schemas.microsoft.com/office/drawing/2014/main" id="{340E9C4C-D6E5-01CB-0F20-3C098BF03411}"/>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B19A8799-9C0F-AF28-9D4C-07851B1BE2ED}"/>
              </a:ext>
            </a:extLst>
          </p:cNvPr>
          <p:cNvSpPr>
            <a:spLocks noGrp="1"/>
          </p:cNvSpPr>
          <p:nvPr>
            <p:ph type="body" sz="quarter" idx="13"/>
          </p:nvPr>
        </p:nvSpPr>
        <p:spPr/>
        <p:txBody>
          <a:bodyPr/>
          <a:lstStyle/>
          <a:p>
            <a:endParaRPr kumimoji="1" lang="zh-CN" altLang="en-US"/>
          </a:p>
        </p:txBody>
      </p:sp>
      <p:pic>
        <p:nvPicPr>
          <p:cNvPr id="6" name="图片 5">
            <a:extLst>
              <a:ext uri="{FF2B5EF4-FFF2-40B4-BE49-F238E27FC236}">
                <a16:creationId xmlns:a16="http://schemas.microsoft.com/office/drawing/2014/main" id="{5B1885F3-45C8-996A-A9F7-34A91B6F14C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0543" y="1774966"/>
            <a:ext cx="12131484" cy="3922640"/>
          </a:xfrm>
          <a:prstGeom prst="rect">
            <a:avLst/>
          </a:prstGeom>
        </p:spPr>
      </p:pic>
      <p:sp>
        <p:nvSpPr>
          <p:cNvPr id="7" name="文本框 6">
            <a:extLst>
              <a:ext uri="{FF2B5EF4-FFF2-40B4-BE49-F238E27FC236}">
                <a16:creationId xmlns:a16="http://schemas.microsoft.com/office/drawing/2014/main" id="{C7C0C90B-BE9C-3157-24B6-7D444A9615E4}"/>
              </a:ext>
            </a:extLst>
          </p:cNvPr>
          <p:cNvSpPr txBox="1"/>
          <p:nvPr/>
        </p:nvSpPr>
        <p:spPr>
          <a:xfrm>
            <a:off x="663677" y="921774"/>
            <a:ext cx="2767500" cy="461665"/>
          </a:xfrm>
          <a:prstGeom prst="rect">
            <a:avLst/>
          </a:prstGeom>
          <a:noFill/>
        </p:spPr>
        <p:txBody>
          <a:bodyPr wrap="square" rtlCol="0">
            <a:spAutoFit/>
          </a:bodyPr>
          <a:lstStyle/>
          <a:p>
            <a:r>
              <a:rPr kumimoji="1" lang="zh-CN" altLang="en-US" sz="2400" dirty="0"/>
              <a:t>不同学习率的影响</a:t>
            </a:r>
          </a:p>
        </p:txBody>
      </p:sp>
    </p:spTree>
    <p:extLst>
      <p:ext uri="{BB962C8B-B14F-4D97-AF65-F5344CB8AC3E}">
        <p14:creationId xmlns:p14="http://schemas.microsoft.com/office/powerpoint/2010/main" val="1064684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CD1867F-A9A9-9436-2397-6FD64BF20342}"/>
              </a:ext>
            </a:extLst>
          </p:cNvPr>
          <p:cNvSpPr>
            <a:spLocks noGrp="1"/>
          </p:cNvSpPr>
          <p:nvPr>
            <p:ph type="body" sz="quarter" idx="11"/>
          </p:nvPr>
        </p:nvSpPr>
        <p:spPr/>
        <p:txBody>
          <a:bodyPr/>
          <a:lstStyle/>
          <a:p>
            <a:r>
              <a:rPr kumimoji="1" lang="zh-CN" altLang="en-US" dirty="0"/>
              <a:t>梯度下降的收敛性</a:t>
            </a:r>
          </a:p>
        </p:txBody>
      </p:sp>
      <p:sp>
        <p:nvSpPr>
          <p:cNvPr id="3" name="文本占位符 2">
            <a:extLst>
              <a:ext uri="{FF2B5EF4-FFF2-40B4-BE49-F238E27FC236}">
                <a16:creationId xmlns:a16="http://schemas.microsoft.com/office/drawing/2014/main" id="{EAB639EB-F067-1FC7-29D2-5B034C6B5CCE}"/>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5059E84A-11EF-C2B7-55E2-CAFB942876ED}"/>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26AA69E4-B602-2D71-FE77-E21032023EEC}"/>
              </a:ext>
            </a:extLst>
          </p:cNvPr>
          <p:cNvSpPr>
            <a:spLocks noGrp="1"/>
          </p:cNvSpPr>
          <p:nvPr>
            <p:ph type="body" sz="quarter" idx="14"/>
          </p:nvPr>
        </p:nvSpPr>
        <p:spPr/>
        <p:txBody>
          <a:bodyPr/>
          <a:lstStyle/>
          <a:p>
            <a:pPr>
              <a:buFont typeface="Arial" panose="020B0604020202020204" pitchFamily="34" charset="0"/>
              <a:buChar char="•"/>
            </a:pPr>
            <a:r>
              <a:rPr kumimoji="1" lang="zh-CN" altLang="en-US" dirty="0"/>
              <a:t>为何梯度下降法可以降低损失函数</a:t>
            </a:r>
          </a:p>
        </p:txBody>
      </p:sp>
      <p:pic>
        <p:nvPicPr>
          <p:cNvPr id="6" name="图片 5">
            <a:extLst>
              <a:ext uri="{FF2B5EF4-FFF2-40B4-BE49-F238E27FC236}">
                <a16:creationId xmlns:a16="http://schemas.microsoft.com/office/drawing/2014/main" id="{2F9C2FAA-CC1B-62E4-7485-D24C84B7D57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85529" y="1548544"/>
            <a:ext cx="5606734" cy="809371"/>
          </a:xfrm>
          <a:prstGeom prst="rect">
            <a:avLst/>
          </a:prstGeom>
        </p:spPr>
      </p:pic>
      <p:pic>
        <p:nvPicPr>
          <p:cNvPr id="7" name="图片 6">
            <a:extLst>
              <a:ext uri="{FF2B5EF4-FFF2-40B4-BE49-F238E27FC236}">
                <a16:creationId xmlns:a16="http://schemas.microsoft.com/office/drawing/2014/main" id="{99428F59-5C94-3641-DDA4-CE46B5DEA14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02240" y="2844378"/>
            <a:ext cx="6973311" cy="1540800"/>
          </a:xfrm>
          <a:prstGeom prst="rect">
            <a:avLst/>
          </a:prstGeom>
        </p:spPr>
      </p:pic>
      <p:pic>
        <p:nvPicPr>
          <p:cNvPr id="8" name="图片 7">
            <a:extLst>
              <a:ext uri="{FF2B5EF4-FFF2-40B4-BE49-F238E27FC236}">
                <a16:creationId xmlns:a16="http://schemas.microsoft.com/office/drawing/2014/main" id="{D46793C6-817E-47B2-ED9D-F2EEC183726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615322" y="4857919"/>
            <a:ext cx="6961355" cy="832162"/>
          </a:xfrm>
          <a:prstGeom prst="rect">
            <a:avLst/>
          </a:prstGeom>
        </p:spPr>
      </p:pic>
      <p:sp>
        <p:nvSpPr>
          <p:cNvPr id="9" name="文本框 8">
            <a:extLst>
              <a:ext uri="{FF2B5EF4-FFF2-40B4-BE49-F238E27FC236}">
                <a16:creationId xmlns:a16="http://schemas.microsoft.com/office/drawing/2014/main" id="{EDEC5748-A2E9-7183-3969-E66D5B0D4BE4}"/>
              </a:ext>
            </a:extLst>
          </p:cNvPr>
          <p:cNvSpPr txBox="1"/>
          <p:nvPr/>
        </p:nvSpPr>
        <p:spPr>
          <a:xfrm>
            <a:off x="506934" y="1325499"/>
            <a:ext cx="1887794" cy="369332"/>
          </a:xfrm>
          <a:prstGeom prst="rect">
            <a:avLst/>
          </a:prstGeom>
          <a:noFill/>
        </p:spPr>
        <p:txBody>
          <a:bodyPr wrap="square" rtlCol="0">
            <a:spAutoFit/>
          </a:bodyPr>
          <a:lstStyle/>
          <a:p>
            <a:r>
              <a:rPr kumimoji="1" lang="zh-CN" altLang="en-US" dirty="0"/>
              <a:t>一阶泰勒展开</a:t>
            </a:r>
          </a:p>
        </p:txBody>
      </p:sp>
      <p:sp>
        <p:nvSpPr>
          <p:cNvPr id="10" name="文本框 9">
            <a:extLst>
              <a:ext uri="{FF2B5EF4-FFF2-40B4-BE49-F238E27FC236}">
                <a16:creationId xmlns:a16="http://schemas.microsoft.com/office/drawing/2014/main" id="{6E668A89-652F-5855-F05E-5CC7C30A8F15}"/>
              </a:ext>
            </a:extLst>
          </p:cNvPr>
          <p:cNvSpPr txBox="1"/>
          <p:nvPr/>
        </p:nvSpPr>
        <p:spPr>
          <a:xfrm>
            <a:off x="506934" y="2468494"/>
            <a:ext cx="2031325" cy="369332"/>
          </a:xfrm>
          <a:prstGeom prst="rect">
            <a:avLst/>
          </a:prstGeom>
          <a:noFill/>
        </p:spPr>
        <p:txBody>
          <a:bodyPr wrap="none" rtlCol="0">
            <a:spAutoFit/>
          </a:bodyPr>
          <a:lstStyle/>
          <a:p>
            <a:r>
              <a:rPr kumimoji="1" lang="zh-CN" altLang="en-US" dirty="0"/>
              <a:t>带入梯度下降公式</a:t>
            </a:r>
          </a:p>
        </p:txBody>
      </p:sp>
      <p:sp>
        <p:nvSpPr>
          <p:cNvPr id="11" name="文本框 10">
            <a:extLst>
              <a:ext uri="{FF2B5EF4-FFF2-40B4-BE49-F238E27FC236}">
                <a16:creationId xmlns:a16="http://schemas.microsoft.com/office/drawing/2014/main" id="{2FCAFD4D-0288-9545-8B3B-5BA570CAC369}"/>
              </a:ext>
            </a:extLst>
          </p:cNvPr>
          <p:cNvSpPr txBox="1"/>
          <p:nvPr/>
        </p:nvSpPr>
        <p:spPr>
          <a:xfrm>
            <a:off x="506934" y="4455572"/>
            <a:ext cx="2182762" cy="369332"/>
          </a:xfrm>
          <a:prstGeom prst="rect">
            <a:avLst/>
          </a:prstGeom>
          <a:noFill/>
        </p:spPr>
        <p:txBody>
          <a:bodyPr wrap="square" rtlCol="0">
            <a:spAutoFit/>
          </a:bodyPr>
          <a:lstStyle/>
          <a:p>
            <a:r>
              <a:rPr kumimoji="1" lang="zh-CN" altLang="en-US" dirty="0"/>
              <a:t>我们有</a:t>
            </a:r>
          </a:p>
        </p:txBody>
      </p:sp>
    </p:spTree>
    <p:extLst>
      <p:ext uri="{BB962C8B-B14F-4D97-AF65-F5344CB8AC3E}">
        <p14:creationId xmlns:p14="http://schemas.microsoft.com/office/powerpoint/2010/main" val="2420781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E760DEF-707A-92F7-8C8C-E932DF3A15DF}"/>
              </a:ext>
            </a:extLst>
          </p:cNvPr>
          <p:cNvSpPr>
            <a:spLocks noGrp="1"/>
          </p:cNvSpPr>
          <p:nvPr>
            <p:ph type="body" sz="quarter" idx="11"/>
          </p:nvPr>
        </p:nvSpPr>
        <p:spPr/>
        <p:txBody>
          <a:bodyPr/>
          <a:lstStyle/>
          <a:p>
            <a:r>
              <a:rPr kumimoji="1" lang="zh-CN" altLang="en-US" dirty="0"/>
              <a:t>步长的不稳定性</a:t>
            </a:r>
          </a:p>
        </p:txBody>
      </p:sp>
      <p:sp>
        <p:nvSpPr>
          <p:cNvPr id="3" name="文本占位符 2">
            <a:extLst>
              <a:ext uri="{FF2B5EF4-FFF2-40B4-BE49-F238E27FC236}">
                <a16:creationId xmlns:a16="http://schemas.microsoft.com/office/drawing/2014/main" id="{3DE85B1C-E271-D4AF-1F82-2074A0E44E3E}"/>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4C3006F5-E63D-016C-E71F-3E43B9CECA2A}"/>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E68E2DC3-BC1C-F26C-E3C6-41E24BFE955A}"/>
              </a:ext>
            </a:extLst>
          </p:cNvPr>
          <p:cNvSpPr>
            <a:spLocks noGrp="1"/>
          </p:cNvSpPr>
          <p:nvPr>
            <p:ph type="body" sz="quarter" idx="14"/>
          </p:nvPr>
        </p:nvSpPr>
        <p:spPr/>
        <p:txBody>
          <a:bodyPr/>
          <a:lstStyle/>
          <a:p>
            <a:r>
              <a:rPr kumimoji="1" lang="zh-CN" altLang="en-US" dirty="0">
                <a:solidFill>
                  <a:schemeClr val="tx1"/>
                </a:solidFill>
              </a:rPr>
              <a:t>以二次函数为例</a:t>
            </a:r>
            <a:endParaRPr kumimoji="1" lang="en-US" altLang="zh-CN" dirty="0">
              <a:solidFill>
                <a:schemeClr val="tx1"/>
              </a:solidFill>
            </a:endParaRPr>
          </a:p>
          <a:p>
            <a:endParaRPr kumimoji="1" lang="en-US" altLang="zh-CN" dirty="0">
              <a:solidFill>
                <a:schemeClr val="tx1"/>
              </a:solidFill>
            </a:endParaRPr>
          </a:p>
          <a:p>
            <a:pPr marL="0" indent="0">
              <a:buNone/>
            </a:pPr>
            <a:r>
              <a:rPr kumimoji="1" lang="zh-CN" altLang="en-US" dirty="0">
                <a:solidFill>
                  <a:schemeClr val="tx1"/>
                </a:solidFill>
              </a:rPr>
              <a:t>梯度下降</a:t>
            </a:r>
            <a:endParaRPr kumimoji="1" lang="en-US" altLang="zh-CN" dirty="0">
              <a:solidFill>
                <a:schemeClr val="tx1"/>
              </a:solidFill>
            </a:endParaRPr>
          </a:p>
          <a:p>
            <a:endParaRPr kumimoji="1" lang="en-US" altLang="zh-CN" dirty="0">
              <a:solidFill>
                <a:schemeClr val="tx1"/>
              </a:solidFill>
            </a:endParaRPr>
          </a:p>
          <a:p>
            <a:pPr marL="0" indent="0">
              <a:buNone/>
            </a:pPr>
            <a:endParaRPr kumimoji="1" lang="en-US" altLang="zh-CN" dirty="0">
              <a:solidFill>
                <a:schemeClr val="tx1"/>
              </a:solidFill>
            </a:endParaRPr>
          </a:p>
          <a:p>
            <a:pPr marL="0" indent="0">
              <a:buNone/>
            </a:pPr>
            <a:r>
              <a:rPr kumimoji="1" lang="zh-CN" altLang="en-US" dirty="0">
                <a:solidFill>
                  <a:schemeClr val="tx1"/>
                </a:solidFill>
              </a:rPr>
              <a:t>线性稳定要求</a:t>
            </a:r>
            <a:endParaRPr kumimoji="1" lang="en-US" altLang="zh-CN" dirty="0">
              <a:solidFill>
                <a:schemeClr val="tx1"/>
              </a:solidFill>
            </a:endParaRPr>
          </a:p>
          <a:p>
            <a:pPr marL="0" indent="0">
              <a:buNone/>
            </a:pPr>
            <a:endParaRPr kumimoji="1" lang="en-US" altLang="zh-CN" dirty="0">
              <a:solidFill>
                <a:schemeClr val="tx1"/>
              </a:solidFill>
            </a:endParaRPr>
          </a:p>
          <a:p>
            <a:pPr marL="0" indent="0">
              <a:buNone/>
            </a:pPr>
            <a:endParaRPr kumimoji="1" lang="en-US" altLang="zh-CN" dirty="0">
              <a:solidFill>
                <a:schemeClr val="tx1"/>
              </a:solidFill>
            </a:endParaRPr>
          </a:p>
          <a:p>
            <a:pPr marL="0" indent="0">
              <a:buNone/>
            </a:pPr>
            <a:r>
              <a:rPr kumimoji="1" lang="zh-CN" altLang="en-US" dirty="0">
                <a:solidFill>
                  <a:schemeClr val="tx1"/>
                </a:solidFill>
              </a:rPr>
              <a:t>学习率满足条件</a:t>
            </a:r>
          </a:p>
        </p:txBody>
      </p:sp>
      <p:pic>
        <p:nvPicPr>
          <p:cNvPr id="6" name="图片 5">
            <a:extLst>
              <a:ext uri="{FF2B5EF4-FFF2-40B4-BE49-F238E27FC236}">
                <a16:creationId xmlns:a16="http://schemas.microsoft.com/office/drawing/2014/main" id="{4AA12D2B-ADE3-8267-0EEF-1D0485DE26B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470400" y="1016988"/>
            <a:ext cx="2179151" cy="976861"/>
          </a:xfrm>
          <a:prstGeom prst="rect">
            <a:avLst/>
          </a:prstGeom>
        </p:spPr>
      </p:pic>
      <p:pic>
        <p:nvPicPr>
          <p:cNvPr id="8" name="图片 7">
            <a:extLst>
              <a:ext uri="{FF2B5EF4-FFF2-40B4-BE49-F238E27FC236}">
                <a16:creationId xmlns:a16="http://schemas.microsoft.com/office/drawing/2014/main" id="{E20D62A5-A1A7-3BD3-EBA4-F66AB2A0BE5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26771" y="3716570"/>
            <a:ext cx="2701957" cy="976861"/>
          </a:xfrm>
          <a:prstGeom prst="rect">
            <a:avLst/>
          </a:prstGeom>
        </p:spPr>
      </p:pic>
      <p:pic>
        <p:nvPicPr>
          <p:cNvPr id="10" name="图片 9">
            <a:extLst>
              <a:ext uri="{FF2B5EF4-FFF2-40B4-BE49-F238E27FC236}">
                <a16:creationId xmlns:a16="http://schemas.microsoft.com/office/drawing/2014/main" id="{944B056A-F095-7E60-0D48-77F646FDE7E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07513" y="5111400"/>
            <a:ext cx="2186105" cy="1136775"/>
          </a:xfrm>
          <a:prstGeom prst="rect">
            <a:avLst/>
          </a:prstGeom>
        </p:spPr>
      </p:pic>
      <p:pic>
        <p:nvPicPr>
          <p:cNvPr id="9" name="图片 8">
            <a:extLst>
              <a:ext uri="{FF2B5EF4-FFF2-40B4-BE49-F238E27FC236}">
                <a16:creationId xmlns:a16="http://schemas.microsoft.com/office/drawing/2014/main" id="{9B7305B1-2DC0-BC3C-7898-B91D9E11B81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453935" y="3836615"/>
            <a:ext cx="2486349" cy="786282"/>
          </a:xfrm>
          <a:prstGeom prst="rect">
            <a:avLst/>
          </a:prstGeom>
        </p:spPr>
      </p:pic>
      <p:pic>
        <p:nvPicPr>
          <p:cNvPr id="11" name="图片 10">
            <a:extLst>
              <a:ext uri="{FF2B5EF4-FFF2-40B4-BE49-F238E27FC236}">
                <a16:creationId xmlns:a16="http://schemas.microsoft.com/office/drawing/2014/main" id="{D49AD674-36B7-4E08-BD01-F7606C7C405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360056" y="2482352"/>
            <a:ext cx="4884305" cy="976861"/>
          </a:xfrm>
          <a:prstGeom prst="rect">
            <a:avLst/>
          </a:prstGeom>
        </p:spPr>
      </p:pic>
    </p:spTree>
    <p:extLst>
      <p:ext uri="{BB962C8B-B14F-4D97-AF65-F5344CB8AC3E}">
        <p14:creationId xmlns:p14="http://schemas.microsoft.com/office/powerpoint/2010/main" val="1431081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随机梯度下降</a:t>
            </a:r>
          </a:p>
        </p:txBody>
      </p:sp>
      <p:sp>
        <p:nvSpPr>
          <p:cNvPr id="9" name="文本框 8"/>
          <p:cNvSpPr txBox="1"/>
          <p:nvPr/>
        </p:nvSpPr>
        <p:spPr>
          <a:xfrm>
            <a:off x="485775" y="1239520"/>
            <a:ext cx="9472930" cy="460375"/>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sz="2400" dirty="0"/>
              <a:t>如果我们随机的从所有样本中选取 |B| 个样本来估计损失函数，即</a:t>
            </a:r>
          </a:p>
        </p:txBody>
      </p:sp>
      <p:pic>
        <p:nvPicPr>
          <p:cNvPr id="3" name="图片 2">
            <a:extLst>
              <a:ext uri="{FF2B5EF4-FFF2-40B4-BE49-F238E27FC236}">
                <a16:creationId xmlns:a16="http://schemas.microsoft.com/office/drawing/2014/main" id="{FCDF99E3-5EE8-7386-E8C3-3630DBC86DA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171685" y="2531077"/>
            <a:ext cx="5848630" cy="1795845"/>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C31859B-5222-63A6-4380-D62DD552D621}"/>
                  </a:ext>
                </a:extLst>
              </p:cNvPr>
              <p:cNvSpPr txBox="1"/>
              <p:nvPr/>
            </p:nvSpPr>
            <p:spPr>
              <a:xfrm>
                <a:off x="485775" y="4612656"/>
                <a:ext cx="10021529" cy="854914"/>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𝑖</m:t>
                        </m:r>
                      </m:e>
                      <m:sub>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𝑖</m:t>
                        </m:r>
                      </m:e>
                      <m:sub>
                        <m:r>
                          <a:rPr kumimoji="1" lang="en-US" altLang="zh-CN" sz="2400" b="0" i="1" smtClean="0">
                            <a:latin typeface="Cambria Math" panose="02040503050406030204" pitchFamily="18" charset="0"/>
                          </a:rPr>
                          <m:t>2</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𝑖</m:t>
                        </m:r>
                      </m:e>
                      <m:sub>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𝐵</m:t>
                            </m:r>
                          </m:e>
                        </m:d>
                      </m:sub>
                    </m:sSub>
                    <m:r>
                      <a:rPr kumimoji="1" lang="en-US" altLang="zh-CN" sz="2400" b="0" i="1" smtClean="0">
                        <a:latin typeface="Cambria Math" panose="02040503050406030204" pitchFamily="18" charset="0"/>
                      </a:rPr>
                      <m:t>}</m:t>
                    </m:r>
                  </m:oMath>
                </a14:m>
                <a:r>
                  <a:rPr kumimoji="1" lang="zh-CN" altLang="en-US" sz="2400" dirty="0"/>
                  <a:t> 在每一步可以是随机选取，也可以是固定分配的。随机梯度下降用</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𝐿</m:t>
                        </m:r>
                      </m:e>
                      <m:sub>
                        <m:r>
                          <a:rPr kumimoji="1" lang="en-US" altLang="zh-CN" sz="2400" b="0" i="1" smtClean="0">
                            <a:latin typeface="Cambria Math" panose="02040503050406030204" pitchFamily="18" charset="0"/>
                          </a:rPr>
                          <m:t>𝐵</m:t>
                        </m:r>
                      </m:sub>
                    </m:sSub>
                  </m:oMath>
                </a14:m>
                <a:r>
                  <a:rPr kumimoji="1" lang="zh-CN" altLang="en-US" sz="2400" dirty="0"/>
                  <a:t>作为损失函数进行梯度下降。</a:t>
                </a:r>
              </a:p>
            </p:txBody>
          </p:sp>
        </mc:Choice>
        <mc:Fallback xmlns="">
          <p:sp>
            <p:nvSpPr>
              <p:cNvPr id="6" name="文本框 5">
                <a:extLst>
                  <a:ext uri="{FF2B5EF4-FFF2-40B4-BE49-F238E27FC236}">
                    <a16:creationId xmlns:a16="http://schemas.microsoft.com/office/drawing/2014/main" id="{CC31859B-5222-63A6-4380-D62DD552D621}"/>
                  </a:ext>
                </a:extLst>
              </p:cNvPr>
              <p:cNvSpPr txBox="1">
                <a:spLocks noRot="1" noChangeAspect="1" noMove="1" noResize="1" noEditPoints="1" noAdjustHandles="1" noChangeArrowheads="1" noChangeShapeType="1" noTextEdit="1"/>
              </p:cNvSpPr>
              <p:nvPr/>
            </p:nvSpPr>
            <p:spPr>
              <a:xfrm>
                <a:off x="485775" y="4612656"/>
                <a:ext cx="10021529" cy="854914"/>
              </a:xfrm>
              <a:prstGeom prst="rect">
                <a:avLst/>
              </a:prstGeom>
              <a:blipFill>
                <a:blip r:embed="rId4"/>
                <a:stretch>
                  <a:fillRect l="-886" t="-5882" b="-161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2529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F7107C7-2D2B-83EF-3648-68720F917440}"/>
              </a:ext>
            </a:extLst>
          </p:cNvPr>
          <p:cNvSpPr>
            <a:spLocks noGrp="1"/>
          </p:cNvSpPr>
          <p:nvPr>
            <p:ph type="body" sz="quarter" idx="11"/>
          </p:nvPr>
        </p:nvSpPr>
        <p:spPr/>
        <p:txBody>
          <a:bodyPr/>
          <a:lstStyle/>
          <a:p>
            <a:r>
              <a:rPr kumimoji="1" lang="zh-CN" altLang="en-US" dirty="0"/>
              <a:t>带动量的梯度下降方法</a:t>
            </a:r>
          </a:p>
        </p:txBody>
      </p:sp>
      <p:sp>
        <p:nvSpPr>
          <p:cNvPr id="3" name="文本占位符 2">
            <a:extLst>
              <a:ext uri="{FF2B5EF4-FFF2-40B4-BE49-F238E27FC236}">
                <a16:creationId xmlns:a16="http://schemas.microsoft.com/office/drawing/2014/main" id="{1FF5667D-B832-FDD0-CF77-87088E605D44}"/>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B2757B3A-E227-6B13-F44E-405144148938}"/>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99DB1785-58F7-879D-23F3-3A5EB9C7A349}"/>
              </a:ext>
            </a:extLst>
          </p:cNvPr>
          <p:cNvSpPr>
            <a:spLocks noGrp="1"/>
          </p:cNvSpPr>
          <p:nvPr>
            <p:ph type="body" sz="quarter" idx="14"/>
          </p:nvPr>
        </p:nvSpPr>
        <p:spPr>
          <a:xfrm>
            <a:off x="319056" y="766710"/>
            <a:ext cx="4913008" cy="4765791"/>
          </a:xfrm>
        </p:spPr>
        <p:txBody>
          <a:bodyPr/>
          <a:lstStyle/>
          <a:p>
            <a:pPr>
              <a:buFont typeface="Arial" panose="020B0604020202020204" pitchFamily="34" charset="0"/>
              <a:buChar char="•"/>
            </a:pPr>
            <a:r>
              <a:rPr kumimoji="1" lang="zh-CN" altLang="en-US" sz="1800" dirty="0">
                <a:solidFill>
                  <a:schemeClr val="tx1"/>
                </a:solidFill>
                <a:latin typeface="+mn-ea"/>
              </a:rPr>
              <a:t>单纯的梯度下降的不足：</a:t>
            </a:r>
            <a:endParaRPr kumimoji="1" lang="en-US" altLang="zh-CN" sz="1800" dirty="0">
              <a:solidFill>
                <a:schemeClr val="tx1"/>
              </a:solidFill>
              <a:latin typeface="+mn-ea"/>
            </a:endParaRPr>
          </a:p>
          <a:p>
            <a:pPr>
              <a:buFont typeface="Arial" panose="020B0604020202020204" pitchFamily="34" charset="0"/>
              <a:buChar char="•"/>
            </a:pPr>
            <a:r>
              <a:rPr kumimoji="1" lang="zh-CN" altLang="en-US" sz="1800" dirty="0">
                <a:solidFill>
                  <a:schemeClr val="tx1"/>
                </a:solidFill>
                <a:latin typeface="+mn-ea"/>
              </a:rPr>
              <a:t>更新步长过长容易导致震荡</a:t>
            </a:r>
            <a:endParaRPr kumimoji="1" lang="en-US" altLang="zh-CN" sz="1800" dirty="0">
              <a:solidFill>
                <a:schemeClr val="tx1"/>
              </a:solidFill>
              <a:latin typeface="+mn-ea"/>
            </a:endParaRPr>
          </a:p>
          <a:p>
            <a:pPr>
              <a:lnSpc>
                <a:spcPct val="150000"/>
              </a:lnSpc>
              <a:buFont typeface="Arial" panose="020B0604020202020204" pitchFamily="34" charset="0"/>
              <a:buChar char="•"/>
            </a:pPr>
            <a:r>
              <a:rPr kumimoji="1" lang="zh-CN" altLang="en-US" sz="1800" dirty="0">
                <a:solidFill>
                  <a:schemeClr val="tx1"/>
                </a:solidFill>
                <a:latin typeface="+mn-ea"/>
              </a:rPr>
              <a:t>在局部最优或者鞍点附近，梯度下降法容易陷入其中，难以逃离</a:t>
            </a:r>
            <a:endParaRPr kumimoji="1" lang="en-US" altLang="zh-CN" sz="1800" dirty="0">
              <a:solidFill>
                <a:schemeClr val="tx1"/>
              </a:solidFill>
              <a:latin typeface="+mn-ea"/>
            </a:endParaRPr>
          </a:p>
        </p:txBody>
      </p:sp>
      <p:pic>
        <p:nvPicPr>
          <p:cNvPr id="9" name="图片 8">
            <a:extLst>
              <a:ext uri="{FF2B5EF4-FFF2-40B4-BE49-F238E27FC236}">
                <a16:creationId xmlns:a16="http://schemas.microsoft.com/office/drawing/2014/main" id="{86C72DDD-3A7C-2399-45B3-F0F250E19566}"/>
              </a:ext>
            </a:extLst>
          </p:cNvPr>
          <p:cNvPicPr>
            <a:picLocks noChangeAspect="1"/>
          </p:cNvPicPr>
          <p:nvPr/>
        </p:nvPicPr>
        <p:blipFill rotWithShape="1">
          <a:blip r:embed="rId2">
            <a:clrChange>
              <a:clrFrom>
                <a:srgbClr val="FFFFFF"/>
              </a:clrFrom>
              <a:clrTo>
                <a:srgbClr val="FFFFFF">
                  <a:alpha val="0"/>
                </a:srgbClr>
              </a:clrTo>
            </a:clrChange>
          </a:blip>
          <a:srcRect l="11324" t="17332" r="8615" b="8271"/>
          <a:stretch/>
        </p:blipFill>
        <p:spPr>
          <a:xfrm>
            <a:off x="-78377" y="3327807"/>
            <a:ext cx="5452641" cy="2329259"/>
          </a:xfrm>
          <a:prstGeom prst="rect">
            <a:avLst/>
          </a:prstGeom>
        </p:spPr>
      </p:pic>
      <p:sp>
        <p:nvSpPr>
          <p:cNvPr id="10" name="文本框 9">
            <a:extLst>
              <a:ext uri="{FF2B5EF4-FFF2-40B4-BE49-F238E27FC236}">
                <a16:creationId xmlns:a16="http://schemas.microsoft.com/office/drawing/2014/main" id="{7B8E5056-970E-8489-B5D0-1CC3E8983BA7}"/>
              </a:ext>
            </a:extLst>
          </p:cNvPr>
          <p:cNvSpPr txBox="1"/>
          <p:nvPr/>
        </p:nvSpPr>
        <p:spPr>
          <a:xfrm>
            <a:off x="6785889" y="766710"/>
            <a:ext cx="4695584" cy="1151405"/>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latin typeface="+mn-ea"/>
              </a:rPr>
              <a:t>动量法：</a:t>
            </a:r>
            <a:endParaRPr kumimoji="1" lang="en-US" altLang="zh-CN" dirty="0">
              <a:latin typeface="+mn-ea"/>
            </a:endParaRPr>
          </a:p>
          <a:p>
            <a:pPr marL="285750" indent="-285750">
              <a:lnSpc>
                <a:spcPct val="150000"/>
              </a:lnSpc>
              <a:buFont typeface="Arial" panose="020B0604020202020204" pitchFamily="34" charset="0"/>
              <a:buChar char="•"/>
            </a:pPr>
            <a:r>
              <a:rPr kumimoji="1" lang="zh-CN" altLang="en-US" dirty="0">
                <a:latin typeface="+mn-ea"/>
              </a:rPr>
              <a:t>核心在于在每一步更新时，不仅考虑当前的梯度方向，还要继承之前的更新方向</a:t>
            </a:r>
          </a:p>
        </p:txBody>
      </p:sp>
      <p:pic>
        <p:nvPicPr>
          <p:cNvPr id="11" name="图片 10">
            <a:extLst>
              <a:ext uri="{FF2B5EF4-FFF2-40B4-BE49-F238E27FC236}">
                <a16:creationId xmlns:a16="http://schemas.microsoft.com/office/drawing/2014/main" id="{81EB9519-9A7B-9934-7FF9-3B524717441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560311" y="2818401"/>
            <a:ext cx="5479379" cy="3323888"/>
          </a:xfrm>
          <a:prstGeom prst="rect">
            <a:avLst/>
          </a:prstGeom>
        </p:spPr>
      </p:pic>
    </p:spTree>
    <p:extLst>
      <p:ext uri="{BB962C8B-B14F-4D97-AF65-F5344CB8AC3E}">
        <p14:creationId xmlns:p14="http://schemas.microsoft.com/office/powerpoint/2010/main" val="2477064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zh-CN" altLang="en-US" sz="28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带动量的梯度下降方法</a:t>
            </a:r>
          </a:p>
        </p:txBody>
      </p:sp>
      <p:sp>
        <p:nvSpPr>
          <p:cNvPr id="6" name="文本框 5"/>
          <p:cNvSpPr txBox="1"/>
          <p:nvPr/>
        </p:nvSpPr>
        <p:spPr>
          <a:xfrm>
            <a:off x="329565" y="838200"/>
            <a:ext cx="10202545"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3200" dirty="0"/>
              <a:t>Momentum</a:t>
            </a:r>
          </a:p>
          <a:p>
            <a:pPr indent="457200">
              <a:buFont typeface="Arial" panose="020B0604020202020204" pitchFamily="34" charset="0"/>
              <a:buNone/>
            </a:pPr>
            <a:r>
              <a:rPr lang="zh-CN" altLang="en-US" sz="2400" dirty="0"/>
              <a:t>（动量）</a:t>
            </a:r>
          </a:p>
        </p:txBody>
      </p:sp>
      <p:pic>
        <p:nvPicPr>
          <p:cNvPr id="5" name="图片 4"/>
          <p:cNvPicPr>
            <a:picLocks noChangeAspect="1"/>
          </p:cNvPicPr>
          <p:nvPr>
            <p:custDataLst>
              <p:tags r:id="rId3"/>
            </p:custDataLst>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2810276" y="2022177"/>
            <a:ext cx="5375434" cy="3273760"/>
          </a:xfrm>
          <a:prstGeom prst="rect">
            <a:avLst/>
          </a:prstGeom>
        </p:spPr>
      </p:pic>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zh-CN" altLang="en-US"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带动量的优化方法</a:t>
            </a:r>
          </a:p>
        </p:txBody>
      </p:sp>
      <p:sp>
        <p:nvSpPr>
          <p:cNvPr id="6" name="文本框 5"/>
          <p:cNvSpPr txBox="1"/>
          <p:nvPr/>
        </p:nvSpPr>
        <p:spPr>
          <a:xfrm>
            <a:off x="329565" y="838200"/>
            <a:ext cx="10202545" cy="1077218"/>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a:t>Nesterov</a:t>
            </a:r>
            <a:r>
              <a:rPr lang="en-US" altLang="zh-CN" sz="3200" dirty="0"/>
              <a:t> </a:t>
            </a:r>
            <a:r>
              <a:rPr lang="en" altLang="zh-CN" sz="2400" dirty="0">
                <a:effectLst/>
                <a:latin typeface="LMRoman10-Regular-Identity-H"/>
              </a:rPr>
              <a:t>(</a:t>
            </a:r>
            <a:r>
              <a:rPr lang="en" altLang="zh-CN" sz="2400" dirty="0" err="1">
                <a:effectLst/>
                <a:latin typeface="LMRoman10-Regular-Identity-H"/>
              </a:rPr>
              <a:t>Nesterov</a:t>
            </a:r>
            <a:r>
              <a:rPr lang="en" altLang="zh-CN" sz="2400" dirty="0">
                <a:effectLst/>
                <a:latin typeface="LMRoman10-Regular-Identity-H"/>
              </a:rPr>
              <a:t> 1983) </a:t>
            </a:r>
            <a:endParaRPr lang="en" altLang="zh-CN" sz="2400" dirty="0"/>
          </a:p>
          <a:p>
            <a:pPr marL="457200" indent="-457200">
              <a:buFont typeface="Arial" panose="020B0604020202020204" pitchFamily="34" charset="0"/>
              <a:buChar char="•"/>
            </a:pPr>
            <a:endParaRPr lang="zh-CN" altLang="en-US" sz="3200" dirty="0"/>
          </a:p>
        </p:txBody>
      </p:sp>
      <p:pic>
        <p:nvPicPr>
          <p:cNvPr id="15" name="图片 14"/>
          <p:cNvPicPr>
            <a:picLocks noChangeAspect="1"/>
          </p:cNvPicPr>
          <p:nvPr>
            <p:custDataLst>
              <p:tags r:id="rId3"/>
            </p:custDataLst>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2082799" y="1721299"/>
            <a:ext cx="7552267" cy="3373097"/>
          </a:xfrm>
          <a:prstGeom prst="rect">
            <a:avLst/>
          </a:prstGeom>
        </p:spPr>
      </p:pic>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zh-CN" altLang="en-US"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带动量的优化方法</a:t>
            </a:r>
          </a:p>
        </p:txBody>
      </p:sp>
      <p:sp>
        <p:nvSpPr>
          <p:cNvPr id="6" name="文本框 5"/>
          <p:cNvSpPr txBox="1"/>
          <p:nvPr/>
        </p:nvSpPr>
        <p:spPr>
          <a:xfrm>
            <a:off x="329565" y="838200"/>
            <a:ext cx="10202545" cy="1077218"/>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a:t>Adam</a:t>
            </a:r>
            <a:r>
              <a:rPr lang="en-US" altLang="zh-CN" sz="3200" dirty="0"/>
              <a:t> </a:t>
            </a:r>
            <a:r>
              <a:rPr lang="en" altLang="zh-CN" sz="2400" dirty="0">
                <a:effectLst/>
                <a:latin typeface="LMRoman10-Regular-Identity-H"/>
              </a:rPr>
              <a:t>(</a:t>
            </a:r>
            <a:r>
              <a:rPr lang="en" altLang="zh-CN" sz="2400" dirty="0" err="1">
                <a:effectLst/>
                <a:latin typeface="LMRoman10-Regular-Identity-H"/>
              </a:rPr>
              <a:t>Kingma</a:t>
            </a:r>
            <a:r>
              <a:rPr lang="en" altLang="zh-CN" sz="2400" dirty="0">
                <a:effectLst/>
                <a:latin typeface="LMRoman10-Regular-Identity-H"/>
              </a:rPr>
              <a:t> &amp; Ba 2014) </a:t>
            </a:r>
            <a:endParaRPr lang="zh-CN" altLang="en-US" sz="2400" dirty="0"/>
          </a:p>
          <a:p>
            <a:pPr indent="0">
              <a:buFont typeface="Arial" panose="020B0604020202020204" pitchFamily="34" charset="0"/>
              <a:buNone/>
            </a:pPr>
            <a:r>
              <a:rPr lang="zh-CN" altLang="en-US" sz="3200" dirty="0"/>
              <a:t>（综合动量和自适应学习率）</a:t>
            </a:r>
          </a:p>
        </p:txBody>
      </p:sp>
      <p:pic>
        <p:nvPicPr>
          <p:cNvPr id="17" name="图片 16"/>
          <p:cNvPicPr>
            <a:picLocks noChangeAspect="1"/>
          </p:cNvPicPr>
          <p:nvPr>
            <p:custDataLst>
              <p:tags r:id="rId3"/>
            </p:custDataLst>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6594023" y="1323933"/>
            <a:ext cx="4210134" cy="4210134"/>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custDataLst>
              <p:tags r:id="rId2"/>
            </p:custDataLst>
          </p:nvPr>
        </p:nvSpPr>
        <p:spPr>
          <a:xfrm>
            <a:off x="1983747" y="733133"/>
            <a:ext cx="8224507" cy="1066343"/>
          </a:xfrm>
          <a:prstGeom prst="rect">
            <a:avLst/>
          </a:prstGeom>
          <a:noFill/>
        </p:spPr>
        <p:txBody>
          <a:bodyPr wrap="square" lIns="63500" tIns="25400" rIns="63500" bIns="25400" rtlCol="0" anchor="b" anchorCtr="0">
            <a:noAutofit/>
          </a:bodyPr>
          <a:lstStyle/>
          <a:p>
            <a:pPr marL="0" indent="0" algn="ctr">
              <a:lnSpc>
                <a:spcPct val="100000"/>
              </a:lnSpc>
              <a:spcBef>
                <a:spcPts val="0"/>
              </a:spcBef>
              <a:spcAft>
                <a:spcPts val="0"/>
              </a:spcAft>
              <a:buSzPct val="100000"/>
              <a:buNone/>
            </a:pPr>
            <a:r>
              <a:rPr lang="en-US" altLang="zh-CN" sz="4800" b="1" spc="170" dirty="0">
                <a:solidFill>
                  <a:schemeClr val="accent1"/>
                </a:solidFill>
                <a:uFillTx/>
                <a:latin typeface="微软雅黑" panose="020B0503020204020204" charset="-122"/>
                <a:ea typeface="微软雅黑" panose="020B0503020204020204" charset="-122"/>
              </a:rPr>
              <a:t>Lecture 1: </a:t>
            </a:r>
            <a:r>
              <a:rPr lang="zh-CN" altLang="en-US" sz="4800" b="1" spc="170" dirty="0">
                <a:solidFill>
                  <a:schemeClr val="accent1"/>
                </a:solidFill>
                <a:latin typeface="微软雅黑" panose="020B0503020204020204" charset="-122"/>
                <a:ea typeface="微软雅黑" panose="020B0503020204020204" charset="-122"/>
              </a:rPr>
              <a:t>深度学习介绍</a:t>
            </a:r>
            <a:endParaRPr lang="en-US" altLang="zh-CN" sz="4800" b="1" spc="170" dirty="0">
              <a:solidFill>
                <a:schemeClr val="accent1"/>
              </a:solidFill>
              <a:uFillTx/>
              <a:latin typeface="微软雅黑" panose="020B0503020204020204" charset="-122"/>
              <a:ea typeface="微软雅黑" panose="020B0503020204020204" charset="-122"/>
            </a:endParaRPr>
          </a:p>
        </p:txBody>
      </p:sp>
      <p:sp>
        <p:nvSpPr>
          <p:cNvPr id="20" name="Title 6"/>
          <p:cNvSpPr txBox="1"/>
          <p:nvPr>
            <p:custDataLst>
              <p:tags r:id="rId3"/>
            </p:custDataLst>
          </p:nvPr>
        </p:nvSpPr>
        <p:spPr>
          <a:xfrm>
            <a:off x="2565369" y="3014707"/>
            <a:ext cx="7982135" cy="4498425"/>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fontAlgn="ctr">
              <a:lnSpc>
                <a:spcPct val="120000"/>
              </a:lnSpc>
              <a:spcBef>
                <a:spcPts val="0"/>
              </a:spcBef>
              <a:spcAft>
                <a:spcPts val="800"/>
              </a:spcAft>
              <a:buSzPct val="100000"/>
            </a:pPr>
            <a:r>
              <a:rPr lang="en-US" altLang="zh-CN" sz="2400" spc="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1.</a:t>
            </a:r>
            <a:r>
              <a:rPr lang="zh-CN" altLang="en-US" sz="2400" spc="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 数据拟合</a:t>
            </a:r>
            <a:endPar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lvl="0" fontAlgn="ctr">
              <a:lnSpc>
                <a:spcPct val="120000"/>
              </a:lnSpc>
              <a:spcBef>
                <a:spcPts val="0"/>
              </a:spcBef>
              <a:spcAft>
                <a:spcPts val="800"/>
              </a:spcAft>
              <a:buSzPct val="100000"/>
            </a:pPr>
            <a:r>
              <a:rPr lang="en-US" altLang="zh-CN" sz="2400" spc="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2.</a:t>
            </a:r>
            <a:r>
              <a:rPr lang="zh-CN" altLang="en-US" sz="2400" spc="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 神经网络简介</a:t>
            </a:r>
            <a:endParaRPr lang="en-US" altLang="zh-CN"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lvl="0" fontAlgn="ctr">
              <a:lnSpc>
                <a:spcPct val="120000"/>
              </a:lnSpc>
              <a:spcBef>
                <a:spcPts val="0"/>
              </a:spcBef>
              <a:spcAft>
                <a:spcPts val="800"/>
              </a:spcAft>
              <a:buSzPct val="100000"/>
            </a:pPr>
            <a:r>
              <a:rPr lang="en-US" altLang="zh-CN" sz="2400" spc="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3.</a:t>
            </a:r>
            <a:r>
              <a:rPr lang="zh-CN" altLang="en-US" sz="2400" spc="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 常用的损失函数</a:t>
            </a:r>
            <a:endParaRPr lang="en-US" altLang="zh-CN"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lvl="0" fontAlgn="ctr">
              <a:lnSpc>
                <a:spcPct val="120000"/>
              </a:lnSpc>
              <a:spcBef>
                <a:spcPts val="0"/>
              </a:spcBef>
              <a:spcAft>
                <a:spcPts val="800"/>
              </a:spcAft>
              <a:buSzPct val="100000"/>
            </a:pPr>
            <a:r>
              <a:rPr lang="en-US" altLang="zh-CN" sz="2400" spc="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4.</a:t>
            </a:r>
            <a:r>
              <a:rPr lang="zh-CN" altLang="en-US" sz="2400" spc="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 损失景观</a:t>
            </a:r>
            <a:endParaRPr lang="en-US" altLang="zh-CN" sz="2400" spc="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marL="457200" lvl="0" indent="-457200" fontAlgn="ctr">
              <a:lnSpc>
                <a:spcPct val="120000"/>
              </a:lnSpc>
              <a:spcBef>
                <a:spcPts val="0"/>
              </a:spcBef>
              <a:spcAft>
                <a:spcPts val="800"/>
              </a:spcAft>
              <a:buSzPct val="100000"/>
              <a:buFont typeface="Arial" panose="020B0604020202020204" pitchFamily="34" charset="0"/>
              <a:buAutoNum type="arabicPeriod"/>
            </a:pPr>
            <a:endPar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457200" lvl="0" indent="-457200" fontAlgn="ctr">
              <a:lnSpc>
                <a:spcPct val="120000"/>
              </a:lnSpc>
              <a:spcBef>
                <a:spcPts val="0"/>
              </a:spcBef>
              <a:spcAft>
                <a:spcPts val="800"/>
              </a:spcAft>
              <a:buSzPct val="100000"/>
              <a:buFont typeface="Arial" panose="020B0604020202020204" pitchFamily="34" charset="0"/>
              <a:buAutoNum type="arabicPeriod"/>
            </a:pPr>
            <a:endPar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11" name="矩形 0"/>
          <p:cNvSpPr/>
          <p:nvPr>
            <p:custDataLst>
              <p:tags r:id="rId4"/>
            </p:custDataLst>
          </p:nvPr>
        </p:nvSpPr>
        <p:spPr>
          <a:xfrm>
            <a:off x="188374" y="168752"/>
            <a:ext cx="11832258" cy="6514609"/>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pic>
        <p:nvPicPr>
          <p:cNvPr id="14" name="图形 3"/>
          <p:cNvPicPr>
            <a:picLocks noChangeAspect="1"/>
          </p:cNvPicPr>
          <p:nvPr>
            <p:custDataLst>
              <p:tags r:id="rId5"/>
            </p:custDataLst>
          </p:nvPr>
        </p:nvPicPr>
        <p:blipFill>
          <a:blip r:embed="rId8">
            <a:extLst>
              <a:ext uri="{96DAC541-7B7A-43D3-8B79-37D633B846F1}">
                <asvg:svgBlip xmlns:asvg="http://schemas.microsoft.com/office/drawing/2016/SVG/main" r:embed="rId9"/>
              </a:ext>
            </a:extLst>
          </a:blip>
          <a:stretch>
            <a:fillRect/>
          </a:stretch>
        </p:blipFill>
        <p:spPr>
          <a:xfrm>
            <a:off x="5795963" y="0"/>
            <a:ext cx="600075" cy="923925"/>
          </a:xfrm>
          <a:prstGeom prst="rect">
            <a:avLst/>
          </a:prstGeom>
        </p:spPr>
      </p:pic>
      <p:cxnSp>
        <p:nvCxnSpPr>
          <p:cNvPr id="17" name="直接连接符 16"/>
          <p:cNvCxnSpPr/>
          <p:nvPr>
            <p:custDataLst>
              <p:tags r:id="rId6"/>
            </p:custDataLst>
          </p:nvPr>
        </p:nvCxnSpPr>
        <p:spPr>
          <a:xfrm>
            <a:off x="1980572" y="1951876"/>
            <a:ext cx="8229600"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197305" y="3805458"/>
            <a:ext cx="6096000" cy="535531"/>
          </a:xfrm>
          <a:prstGeom prst="rect">
            <a:avLst/>
          </a:prstGeom>
          <a:noFill/>
        </p:spPr>
        <p:txBody>
          <a:bodyPr wrap="square" rtlCol="0" anchor="t">
            <a:spAutoFit/>
          </a:bodyPr>
          <a:lstStyle/>
          <a:p>
            <a:pPr lvl="0" algn="l" fontAlgn="ctr">
              <a:lnSpc>
                <a:spcPct val="120000"/>
              </a:lnSpc>
              <a:spcBef>
                <a:spcPts val="0"/>
              </a:spcBef>
              <a:spcAft>
                <a:spcPts val="800"/>
              </a:spcAft>
              <a:buSzPct val="100000"/>
            </a:pPr>
            <a:endParaRPr lang="en-US" altLang="zh-CN"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6" name="文本框 5">
            <a:extLst>
              <a:ext uri="{FF2B5EF4-FFF2-40B4-BE49-F238E27FC236}">
                <a16:creationId xmlns:a16="http://schemas.microsoft.com/office/drawing/2014/main" id="{C59552DC-90CB-BB91-FE2C-51EE9555569B}"/>
              </a:ext>
            </a:extLst>
          </p:cNvPr>
          <p:cNvSpPr txBox="1"/>
          <p:nvPr/>
        </p:nvSpPr>
        <p:spPr>
          <a:xfrm>
            <a:off x="6459811" y="3014707"/>
            <a:ext cx="6145618" cy="2172903"/>
          </a:xfrm>
          <a:prstGeom prst="rect">
            <a:avLst/>
          </a:prstGeom>
          <a:noFill/>
        </p:spPr>
        <p:txBody>
          <a:bodyPr wrap="square">
            <a:spAutoFit/>
          </a:bodyPr>
          <a:lstStyle/>
          <a:p>
            <a:pPr marR="0" lvl="0" algn="l" defTabSz="914400" rtl="0" eaLnBrk="1" fontAlgn="ctr" latinLnBrk="0" hangingPunct="1">
              <a:lnSpc>
                <a:spcPct val="120000"/>
              </a:lnSpc>
              <a:spcBef>
                <a:spcPts val="0"/>
              </a:spcBef>
              <a:spcAft>
                <a:spcPts val="800"/>
              </a:spcAft>
              <a:buClrTx/>
              <a:buSzPct val="100000"/>
              <a:tabLst/>
              <a:defRPr/>
            </a:pPr>
            <a:r>
              <a:rPr kumimoji="0" lang="en-US" altLang="zh-CN" sz="2400" b="0" i="0" u="none" strike="noStrike" kern="1200" cap="none" spc="60" normalizeH="0" baseline="0" noProof="0" dirty="0">
                <a:ln w="3175">
                  <a:noFill/>
                  <a:prstDash val="dash"/>
                </a:ln>
                <a:solidFill>
                  <a:srgbClr val="000000">
                    <a:lumMod val="75000"/>
                    <a:lumOff val="25000"/>
                  </a:srgbClr>
                </a:solidFill>
                <a:effectLst/>
                <a:uLnTx/>
                <a:uFillTx/>
                <a:latin typeface="微软雅黑" panose="020B0503020204020204" charset="-122"/>
                <a:ea typeface="微软雅黑" panose="020B0503020204020204" charset="-122"/>
                <a:cs typeface="微软雅黑" panose="020B0503020204020204" charset="-122"/>
                <a:sym typeface="+mn-ea"/>
              </a:rPr>
              <a:t>5.</a:t>
            </a:r>
            <a:r>
              <a:rPr kumimoji="0" lang="zh-CN" altLang="en-US" sz="2400" b="0" i="0" u="none" strike="noStrike" kern="1200" cap="none" spc="60" normalizeH="0" baseline="0" noProof="0" dirty="0">
                <a:ln w="3175">
                  <a:noFill/>
                  <a:prstDash val="dash"/>
                </a:ln>
                <a:solidFill>
                  <a:srgbClr val="000000">
                    <a:lumMod val="75000"/>
                    <a:lumOff val="25000"/>
                  </a:srgbClr>
                </a:solidFill>
                <a:effectLst/>
                <a:uLnTx/>
                <a:uFillTx/>
                <a:latin typeface="微软雅黑" panose="020B0503020204020204" charset="-122"/>
                <a:ea typeface="微软雅黑" panose="020B0503020204020204" charset="-122"/>
                <a:cs typeface="微软雅黑" panose="020B0503020204020204" charset="-122"/>
                <a:sym typeface="+mn-ea"/>
              </a:rPr>
              <a:t> 优化方法</a:t>
            </a:r>
            <a:endParaRPr kumimoji="0" lang="en-US" altLang="zh-CN" sz="2400" b="0" i="0" u="none" strike="noStrike" kern="1200" cap="none" spc="60" normalizeH="0" baseline="0" noProof="0" dirty="0">
              <a:ln w="3175">
                <a:noFill/>
                <a:prstDash val="dash"/>
              </a:ln>
              <a:solidFill>
                <a:srgbClr val="000000">
                  <a:lumMod val="75000"/>
                  <a:lumOff val="25000"/>
                </a:srgbClr>
              </a:solidFill>
              <a:effectLst/>
              <a:uLnTx/>
              <a:uFillTx/>
              <a:latin typeface="微软雅黑" panose="020B0503020204020204" charset="-122"/>
              <a:ea typeface="微软雅黑" panose="020B0503020204020204" charset="-122"/>
              <a:cs typeface="微软雅黑" panose="020B0503020204020204" charset="-122"/>
              <a:sym typeface="+mn-ea"/>
            </a:endParaRPr>
          </a:p>
          <a:p>
            <a:pPr marR="0" lvl="0" algn="l" defTabSz="914400" rtl="0" eaLnBrk="1" fontAlgn="ctr" latinLnBrk="0" hangingPunct="1">
              <a:lnSpc>
                <a:spcPct val="120000"/>
              </a:lnSpc>
              <a:spcBef>
                <a:spcPts val="0"/>
              </a:spcBef>
              <a:spcAft>
                <a:spcPts val="800"/>
              </a:spcAft>
              <a:buClrTx/>
              <a:buSzPct val="100000"/>
              <a:tabLst/>
              <a:defRPr/>
            </a:pPr>
            <a:r>
              <a:rPr kumimoji="0" lang="en-US" altLang="zh-CN" sz="2400" b="0" i="0" u="none" strike="noStrike" kern="1200" cap="none" spc="60" normalizeH="0" baseline="0" noProof="0" dirty="0">
                <a:ln w="3175">
                  <a:noFill/>
                  <a:prstDash val="dash"/>
                </a:ln>
                <a:solidFill>
                  <a:srgbClr val="000000">
                    <a:lumMod val="75000"/>
                    <a:lumOff val="25000"/>
                  </a:srgbClr>
                </a:solidFill>
                <a:effectLst/>
                <a:uLnTx/>
                <a:uFillTx/>
                <a:latin typeface="微软雅黑" panose="020B0503020204020204" charset="-122"/>
                <a:ea typeface="微软雅黑" panose="020B0503020204020204" charset="-122"/>
                <a:cs typeface="微软雅黑" panose="020B0503020204020204" charset="-122"/>
                <a:sym typeface="+mn-ea"/>
              </a:rPr>
              <a:t>6.</a:t>
            </a:r>
            <a:r>
              <a:rPr kumimoji="0" lang="zh-CN" altLang="en-US" sz="2400" b="0" i="0" u="none" strike="noStrike" kern="1200" cap="none" spc="60" normalizeH="0" baseline="0" noProof="0" dirty="0">
                <a:ln w="3175">
                  <a:noFill/>
                  <a:prstDash val="dash"/>
                </a:ln>
                <a:solidFill>
                  <a:srgbClr val="000000">
                    <a:lumMod val="75000"/>
                    <a:lumOff val="25000"/>
                  </a:srgbClr>
                </a:solidFill>
                <a:effectLst/>
                <a:uLnTx/>
                <a:uFillTx/>
                <a:latin typeface="微软雅黑" panose="020B0503020204020204" charset="-122"/>
                <a:ea typeface="微软雅黑" panose="020B0503020204020204" charset="-122"/>
                <a:cs typeface="微软雅黑" panose="020B0503020204020204" charset="-122"/>
                <a:sym typeface="+mn-ea"/>
              </a:rPr>
              <a:t> 参数的初始化</a:t>
            </a:r>
            <a:endParaRPr kumimoji="0" lang="en-US" altLang="zh-CN" sz="2400" b="0" i="0" u="none" strike="noStrike" kern="1200" cap="none" spc="60" normalizeH="0" baseline="0" noProof="0" dirty="0">
              <a:ln w="3175">
                <a:noFill/>
                <a:prstDash val="dash"/>
              </a:ln>
              <a:solidFill>
                <a:srgbClr val="000000">
                  <a:lumMod val="75000"/>
                  <a:lumOff val="25000"/>
                </a:srgbClr>
              </a:solidFill>
              <a:effectLst/>
              <a:uLnTx/>
              <a:uFillTx/>
              <a:latin typeface="微软雅黑" panose="020B0503020204020204" charset="-122"/>
              <a:ea typeface="微软雅黑" panose="020B0503020204020204" charset="-122"/>
              <a:cs typeface="微软雅黑" panose="020B0503020204020204" charset="-122"/>
              <a:sym typeface="+mn-ea"/>
            </a:endParaRPr>
          </a:p>
          <a:p>
            <a:pPr marR="0" lvl="0" algn="l" defTabSz="914400" rtl="0" eaLnBrk="1" fontAlgn="ctr" latinLnBrk="0" hangingPunct="1">
              <a:lnSpc>
                <a:spcPct val="120000"/>
              </a:lnSpc>
              <a:spcBef>
                <a:spcPts val="0"/>
              </a:spcBef>
              <a:spcAft>
                <a:spcPts val="800"/>
              </a:spcAft>
              <a:buClrTx/>
              <a:buSzPct val="100000"/>
              <a:tabLst/>
              <a:defRPr/>
            </a:pPr>
            <a:r>
              <a:rPr kumimoji="0" lang="en-US" altLang="zh-CN" sz="2400" b="0" i="0" u="none" strike="noStrike" kern="1200" cap="none" spc="60" normalizeH="0" baseline="0" noProof="0" dirty="0">
                <a:ln w="3175">
                  <a:noFill/>
                  <a:prstDash val="dash"/>
                </a:ln>
                <a:solidFill>
                  <a:srgbClr val="000000">
                    <a:lumMod val="75000"/>
                    <a:lumOff val="25000"/>
                  </a:srgbClr>
                </a:solidFill>
                <a:effectLst/>
                <a:uLnTx/>
                <a:uFillTx/>
                <a:latin typeface="微软雅黑" panose="020B0503020204020204" charset="-122"/>
                <a:ea typeface="微软雅黑" panose="020B0503020204020204" charset="-122"/>
                <a:cs typeface="微软雅黑" panose="020B0503020204020204" charset="-122"/>
                <a:sym typeface="+mn-ea"/>
              </a:rPr>
              <a:t>7.</a:t>
            </a:r>
            <a:r>
              <a:rPr kumimoji="0" lang="zh-CN" altLang="en-US" sz="2400" b="0" i="0" u="none" strike="noStrike" kern="1200" cap="none" spc="60" normalizeH="0" baseline="0" noProof="0" dirty="0">
                <a:ln w="3175">
                  <a:noFill/>
                  <a:prstDash val="dash"/>
                </a:ln>
                <a:solidFill>
                  <a:srgbClr val="000000">
                    <a:lumMod val="75000"/>
                    <a:lumOff val="25000"/>
                  </a:srgbClr>
                </a:solidFill>
                <a:effectLst/>
                <a:uLnTx/>
                <a:uFillTx/>
                <a:latin typeface="微软雅黑" panose="020B0503020204020204" charset="-122"/>
                <a:ea typeface="微软雅黑" panose="020B0503020204020204" charset="-122"/>
                <a:cs typeface="微软雅黑" panose="020B0503020204020204" charset="-122"/>
                <a:sym typeface="+mn-ea"/>
              </a:rPr>
              <a:t> 没有免费的午餐定理</a:t>
            </a:r>
          </a:p>
          <a:p>
            <a:pPr marR="0" lvl="0" algn="l" defTabSz="914400" rtl="0" eaLnBrk="1" fontAlgn="ctr" latinLnBrk="0" hangingPunct="1">
              <a:lnSpc>
                <a:spcPct val="120000"/>
              </a:lnSpc>
              <a:spcBef>
                <a:spcPts val="0"/>
              </a:spcBef>
              <a:spcAft>
                <a:spcPts val="800"/>
              </a:spcAft>
              <a:buClrTx/>
              <a:buSzPct val="100000"/>
              <a:tabLst/>
              <a:defRPr/>
            </a:pPr>
            <a:r>
              <a:rPr kumimoji="0" lang="en-US" altLang="zh-CN" sz="2400" b="0" i="0" u="none" strike="noStrike" kern="1200" cap="none" spc="60" normalizeH="0" baseline="0" noProof="0" dirty="0">
                <a:ln w="3175">
                  <a:noFill/>
                  <a:prstDash val="dash"/>
                </a:ln>
                <a:solidFill>
                  <a:srgbClr val="000000">
                    <a:lumMod val="75000"/>
                    <a:lumOff val="25000"/>
                  </a:srgbClr>
                </a:solidFill>
                <a:effectLst/>
                <a:uLnTx/>
                <a:uFillTx/>
                <a:latin typeface="微软雅黑" panose="020B0503020204020204" charset="-122"/>
                <a:ea typeface="微软雅黑" panose="020B0503020204020204" charset="-122"/>
                <a:cs typeface="微软雅黑" panose="020B0503020204020204" charset="-122"/>
                <a:sym typeface="+mn-ea"/>
              </a:rPr>
              <a:t>8.</a:t>
            </a:r>
            <a:r>
              <a:rPr kumimoji="0" lang="zh-CN" altLang="en-US" sz="2400" b="0" i="0" u="none" strike="noStrike" kern="1200" cap="none" spc="60" normalizeH="0" baseline="0" noProof="0" dirty="0">
                <a:ln w="3175">
                  <a:noFill/>
                  <a:prstDash val="dash"/>
                </a:ln>
                <a:solidFill>
                  <a:srgbClr val="000000">
                    <a:lumMod val="75000"/>
                    <a:lumOff val="25000"/>
                  </a:srgbClr>
                </a:solidFill>
                <a:effectLst/>
                <a:uLnTx/>
                <a:uFillTx/>
                <a:latin typeface="微软雅黑" panose="020B0503020204020204" charset="-122"/>
                <a:ea typeface="微软雅黑" panose="020B0503020204020204" charset="-122"/>
                <a:cs typeface="微软雅黑" panose="020B0503020204020204" charset="-122"/>
                <a:sym typeface="+mn-ea"/>
              </a:rPr>
              <a:t> 深度学习的理解 </a:t>
            </a:r>
            <a:endParaRPr kumimoji="0" lang="en-US" altLang="zh-CN" sz="2400" b="0" i="0" u="none" strike="noStrike" kern="1200" cap="none" spc="60" normalizeH="0" baseline="0" noProof="0" dirty="0">
              <a:ln w="3175">
                <a:noFill/>
                <a:prstDash val="dash"/>
              </a:ln>
              <a:solidFill>
                <a:srgbClr val="000000">
                  <a:lumMod val="75000"/>
                  <a:lumOff val="25000"/>
                </a:srgbClr>
              </a:solidFill>
              <a:effectLst/>
              <a:uLnTx/>
              <a:uFillTx/>
              <a:latin typeface="微软雅黑" panose="020B0503020204020204" charset="-122"/>
              <a:ea typeface="微软雅黑" panose="020B0503020204020204" charset="-122"/>
              <a:cs typeface="微软雅黑" panose="020B0503020204020204" charset="-122"/>
              <a:sym typeface="+mn-ea"/>
            </a:endParaRP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custDataLst>
              <p:tags r:id="rId1"/>
            </p:custDataLst>
          </p:nvPr>
        </p:nvPicPr>
        <p:blipFill>
          <a:blip r:embed="rId3">
            <a:extLst>
              <a:ext uri="{28A0092B-C50C-407E-A947-70E740481C1C}">
                <a14:useLocalDpi xmlns:a14="http://schemas.microsoft.com/office/drawing/2010/main" val="0"/>
              </a:ext>
            </a:extLst>
          </a:blip>
          <a:srcRect l="18816" r="18816"/>
          <a:stretch>
            <a:fillRect/>
          </a:stretch>
        </p:blipFill>
        <p:spPr>
          <a:xfrm>
            <a:off x="0" y="0"/>
            <a:ext cx="5898515" cy="6858000"/>
          </a:xfrm>
          <a:prstGeom prst="rect">
            <a:avLst/>
          </a:prstGeom>
        </p:spPr>
      </p:pic>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参数初始化</a:t>
            </a:r>
            <a:endPar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06</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76228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zh-CN" altLang="en-US"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参数初始化</a:t>
            </a:r>
          </a:p>
        </p:txBody>
      </p:sp>
      <p:sp>
        <p:nvSpPr>
          <p:cNvPr id="3" name="文本框 2">
            <a:extLst>
              <a:ext uri="{FF2B5EF4-FFF2-40B4-BE49-F238E27FC236}">
                <a16:creationId xmlns:a16="http://schemas.microsoft.com/office/drawing/2014/main" id="{F8AE95C4-535A-4178-BA6F-9C8FAF0455F9}"/>
              </a:ext>
            </a:extLst>
          </p:cNvPr>
          <p:cNvSpPr txBox="1"/>
          <p:nvPr/>
        </p:nvSpPr>
        <p:spPr>
          <a:xfrm>
            <a:off x="656303" y="1135626"/>
            <a:ext cx="10533032" cy="4724498"/>
          </a:xfrm>
          <a:prstGeom prst="rect">
            <a:avLst/>
          </a:prstGeom>
          <a:noFill/>
        </p:spPr>
        <p:txBody>
          <a:bodyPr wrap="square" rtlCol="0">
            <a:spAutoFit/>
          </a:bodyPr>
          <a:lstStyle/>
          <a:p>
            <a:pPr>
              <a:lnSpc>
                <a:spcPct val="150000"/>
              </a:lnSpc>
            </a:pPr>
            <a:r>
              <a:rPr kumimoji="1" lang="zh-CN" altLang="en-US" sz="2800" dirty="0"/>
              <a:t>初始化参数需要考虑的主要因素：</a:t>
            </a:r>
            <a:endParaRPr lang="en-US" altLang="zh-CN" sz="2800" dirty="0">
              <a:latin typeface="FandolSong-Regular-Identity-H"/>
            </a:endParaRPr>
          </a:p>
          <a:p>
            <a:pPr>
              <a:lnSpc>
                <a:spcPct val="150000"/>
              </a:lnSpc>
            </a:pPr>
            <a:r>
              <a:rPr lang="zh-CN" altLang="en-US" sz="3200" dirty="0">
                <a:solidFill>
                  <a:srgbClr val="FF0000"/>
                </a:solidFill>
                <a:latin typeface="FandolSong-Regular-Identity-H"/>
              </a:rPr>
              <a:t>优化</a:t>
            </a:r>
            <a:endParaRPr lang="en-US" altLang="zh-CN" sz="3200" dirty="0">
              <a:solidFill>
                <a:srgbClr val="FF0000"/>
              </a:solidFill>
              <a:latin typeface="FandolSong-Regular-Identity-H"/>
            </a:endParaRPr>
          </a:p>
          <a:p>
            <a:pPr marL="514350" indent="-514350">
              <a:lnSpc>
                <a:spcPct val="150000"/>
              </a:lnSpc>
              <a:buFont typeface="Arial" panose="020B0604020202020204" pitchFamily="34" charset="0"/>
              <a:buChar char="•"/>
            </a:pPr>
            <a:r>
              <a:rPr lang="zh-CN" altLang="en-US" sz="2800" b="1" dirty="0">
                <a:latin typeface="FandolSong-Regular-Identity-H"/>
              </a:rPr>
              <a:t>帮助训练顺利进行，避免梯度消失或爆炸。</a:t>
            </a:r>
            <a:endParaRPr lang="en-US" altLang="zh-CN" sz="2800" b="1" dirty="0">
              <a:latin typeface="FandolSong-Regular-Identity-H"/>
            </a:endParaRPr>
          </a:p>
          <a:p>
            <a:pPr marL="971550" lvl="1" indent="-514350">
              <a:lnSpc>
                <a:spcPct val="150000"/>
              </a:lnSpc>
              <a:buFont typeface="Arial" panose="020B0604020202020204" pitchFamily="34" charset="0"/>
              <a:buChar char="•"/>
            </a:pPr>
            <a:r>
              <a:rPr lang="zh-CN" altLang="en-US" sz="2800" dirty="0">
                <a:latin typeface="FandolSong-Regular-Identity-H"/>
              </a:rPr>
              <a:t>神经元的差异性</a:t>
            </a:r>
            <a:endParaRPr lang="en-US" altLang="zh-CN" sz="2800" dirty="0">
              <a:latin typeface="FandolSong-Regular-Identity-H"/>
            </a:endParaRPr>
          </a:p>
          <a:p>
            <a:pPr marL="971550" lvl="1" indent="-514350">
              <a:lnSpc>
                <a:spcPct val="150000"/>
              </a:lnSpc>
              <a:buFont typeface="Arial" panose="020B0604020202020204" pitchFamily="34" charset="0"/>
              <a:buChar char="•"/>
            </a:pPr>
            <a:r>
              <a:rPr lang="zh-CN" altLang="en-US" sz="2800" dirty="0">
                <a:effectLst/>
                <a:latin typeface="FandolSong-Regular-Identity-H"/>
              </a:rPr>
              <a:t>信息传输的有效性</a:t>
            </a:r>
            <a:endParaRPr lang="en-US" altLang="zh-CN" sz="2800" dirty="0">
              <a:effectLst/>
              <a:latin typeface="FandolSong-Regular-Identity-H"/>
            </a:endParaRPr>
          </a:p>
          <a:p>
            <a:pPr>
              <a:lnSpc>
                <a:spcPct val="150000"/>
              </a:lnSpc>
            </a:pPr>
            <a:r>
              <a:rPr lang="zh-CN" altLang="en-US" sz="3200" dirty="0">
                <a:solidFill>
                  <a:srgbClr val="FF0000"/>
                </a:solidFill>
                <a:latin typeface="FandolSong-Regular-Identity-H"/>
              </a:rPr>
              <a:t>泛化</a:t>
            </a:r>
            <a:endParaRPr lang="en-US" altLang="zh-CN" sz="3200" dirty="0">
              <a:solidFill>
                <a:srgbClr val="FF0000"/>
              </a:solidFill>
              <a:latin typeface="FandolSong-Regular-Identity-H"/>
            </a:endParaRPr>
          </a:p>
          <a:p>
            <a:pPr marL="457200" indent="-457200">
              <a:lnSpc>
                <a:spcPct val="150000"/>
              </a:lnSpc>
              <a:buFont typeface="Arial" panose="020B0604020202020204" pitchFamily="34" charset="0"/>
              <a:buChar char="•"/>
            </a:pPr>
            <a:r>
              <a:rPr kumimoji="1" lang="zh-CN" altLang="en-US" sz="2800" b="1" dirty="0"/>
              <a:t>帮助神经网络找到泛化更好的解</a:t>
            </a:r>
          </a:p>
        </p:txBody>
      </p:sp>
    </p:spTree>
    <p:custDataLst>
      <p:tags r:id="rId1"/>
    </p:custDataLst>
    <p:extLst>
      <p:ext uri="{BB962C8B-B14F-4D97-AF65-F5344CB8AC3E}">
        <p14:creationId xmlns:p14="http://schemas.microsoft.com/office/powerpoint/2010/main" val="4221003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CC78366-6B1F-A3CD-80E2-4250228E1A7B}"/>
              </a:ext>
            </a:extLst>
          </p:cNvPr>
          <p:cNvSpPr>
            <a:spLocks noGrp="1"/>
          </p:cNvSpPr>
          <p:nvPr>
            <p:ph type="body" sz="quarter" idx="11"/>
          </p:nvPr>
        </p:nvSpPr>
        <p:spPr/>
        <p:txBody>
          <a:bodyPr/>
          <a:lstStyle/>
          <a:p>
            <a:r>
              <a:rPr kumimoji="1" lang="zh-CN" altLang="en-US" dirty="0"/>
              <a:t>常用的初始化</a:t>
            </a:r>
          </a:p>
        </p:txBody>
      </p:sp>
      <p:sp>
        <p:nvSpPr>
          <p:cNvPr id="3" name="文本占位符 2">
            <a:extLst>
              <a:ext uri="{FF2B5EF4-FFF2-40B4-BE49-F238E27FC236}">
                <a16:creationId xmlns:a16="http://schemas.microsoft.com/office/drawing/2014/main" id="{EAB1BA01-F738-C942-56C0-5D62E3650C9D}"/>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F8DECFC9-4BD6-BD2E-C935-AB6536975C5C}"/>
              </a:ext>
            </a:extLst>
          </p:cNvPr>
          <p:cNvSpPr>
            <a:spLocks noGrp="1"/>
          </p:cNvSpPr>
          <p:nvPr>
            <p:ph type="body" sz="quarter" idx="13"/>
          </p:nvPr>
        </p:nvSpPr>
        <p:spPr/>
        <p:txBody>
          <a:bodyPr/>
          <a:lstStyle/>
          <a:p>
            <a:endParaRPr kumimoji="1" lang="zh-CN" altLang="en-US"/>
          </a:p>
        </p:txBody>
      </p:sp>
      <p:pic>
        <p:nvPicPr>
          <p:cNvPr id="6" name="图片 5">
            <a:extLst>
              <a:ext uri="{FF2B5EF4-FFF2-40B4-BE49-F238E27FC236}">
                <a16:creationId xmlns:a16="http://schemas.microsoft.com/office/drawing/2014/main" id="{0FAFD9B5-9D06-4FFB-80E3-E633313403A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518799" y="1786146"/>
            <a:ext cx="9154402" cy="3285708"/>
          </a:xfrm>
          <a:prstGeom prst="rect">
            <a:avLst/>
          </a:prstGeom>
        </p:spPr>
      </p:pic>
    </p:spTree>
    <p:extLst>
      <p:ext uri="{BB962C8B-B14F-4D97-AF65-F5344CB8AC3E}">
        <p14:creationId xmlns:p14="http://schemas.microsoft.com/office/powerpoint/2010/main" val="1262759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C17941F-B1EF-9AD4-E919-BAC78114CB86}"/>
              </a:ext>
            </a:extLst>
          </p:cNvPr>
          <p:cNvSpPr>
            <a:spLocks noGrp="1"/>
          </p:cNvSpPr>
          <p:nvPr>
            <p:ph type="body" sz="quarter" idx="11"/>
          </p:nvPr>
        </p:nvSpPr>
        <p:spPr/>
        <p:txBody>
          <a:bodyPr/>
          <a:lstStyle/>
          <a:p>
            <a:r>
              <a:rPr kumimoji="1" lang="zh-CN" altLang="en-US" dirty="0"/>
              <a:t>常用的初始化</a:t>
            </a:r>
          </a:p>
        </p:txBody>
      </p:sp>
      <p:sp>
        <p:nvSpPr>
          <p:cNvPr id="3" name="文本占位符 2">
            <a:extLst>
              <a:ext uri="{FF2B5EF4-FFF2-40B4-BE49-F238E27FC236}">
                <a16:creationId xmlns:a16="http://schemas.microsoft.com/office/drawing/2014/main" id="{E4797C87-4537-BEEB-0978-74554221DD89}"/>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90DDDF95-F542-8E62-6DB9-7CED847B56A5}"/>
              </a:ext>
            </a:extLst>
          </p:cNvPr>
          <p:cNvSpPr>
            <a:spLocks noGrp="1"/>
          </p:cNvSpPr>
          <p:nvPr>
            <p:ph type="body" sz="quarter" idx="13"/>
          </p:nvPr>
        </p:nvSpPr>
        <p:spPr/>
        <p:txBody>
          <a:bodyPr/>
          <a:lstStyle/>
          <a:p>
            <a:endParaRPr kumimoji="1" lang="zh-CN" altLang="en-US"/>
          </a:p>
        </p:txBody>
      </p:sp>
      <p:pic>
        <p:nvPicPr>
          <p:cNvPr id="6" name="图片 5">
            <a:extLst>
              <a:ext uri="{FF2B5EF4-FFF2-40B4-BE49-F238E27FC236}">
                <a16:creationId xmlns:a16="http://schemas.microsoft.com/office/drawing/2014/main" id="{53F8198C-593F-7C46-D501-C323FC53953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203207" y="1944472"/>
            <a:ext cx="9785585" cy="2969055"/>
          </a:xfrm>
          <a:prstGeom prst="rect">
            <a:avLst/>
          </a:prstGeom>
        </p:spPr>
      </p:pic>
    </p:spTree>
    <p:extLst>
      <p:ext uri="{BB962C8B-B14F-4D97-AF65-F5344CB8AC3E}">
        <p14:creationId xmlns:p14="http://schemas.microsoft.com/office/powerpoint/2010/main" val="4233740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F6BF465-EAB3-4202-BDA6-89921D563279}"/>
              </a:ext>
            </a:extLst>
          </p:cNvPr>
          <p:cNvSpPr>
            <a:spLocks noGrp="1"/>
          </p:cNvSpPr>
          <p:nvPr>
            <p:ph type="body" sz="quarter" idx="11"/>
          </p:nvPr>
        </p:nvSpPr>
        <p:spPr/>
        <p:txBody>
          <a:bodyPr/>
          <a:lstStyle/>
          <a:p>
            <a:r>
              <a:rPr kumimoji="1" lang="zh-CN" altLang="en-US" dirty="0"/>
              <a:t>常用的初始化</a:t>
            </a:r>
          </a:p>
        </p:txBody>
      </p:sp>
      <p:sp>
        <p:nvSpPr>
          <p:cNvPr id="3" name="文本占位符 2">
            <a:extLst>
              <a:ext uri="{FF2B5EF4-FFF2-40B4-BE49-F238E27FC236}">
                <a16:creationId xmlns:a16="http://schemas.microsoft.com/office/drawing/2014/main" id="{24565F12-6C69-59E6-4783-F2F768EFA923}"/>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6DDCAC66-9A13-2FF8-410C-94F950E423D1}"/>
              </a:ext>
            </a:extLst>
          </p:cNvPr>
          <p:cNvSpPr>
            <a:spLocks noGrp="1"/>
          </p:cNvSpPr>
          <p:nvPr>
            <p:ph type="body" sz="quarter" idx="13"/>
          </p:nvPr>
        </p:nvSpPr>
        <p:spPr/>
        <p:txBody>
          <a:bodyPr/>
          <a:lstStyle/>
          <a:p>
            <a:endParaRPr kumimoji="1" lang="zh-CN" altLang="en-US"/>
          </a:p>
        </p:txBody>
      </p:sp>
      <p:pic>
        <p:nvPicPr>
          <p:cNvPr id="6" name="图片 5">
            <a:extLst>
              <a:ext uri="{FF2B5EF4-FFF2-40B4-BE49-F238E27FC236}">
                <a16:creationId xmlns:a16="http://schemas.microsoft.com/office/drawing/2014/main" id="{D4C5B9C6-965F-5FCC-6837-BC91C71FD1D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89850" y="1703433"/>
            <a:ext cx="10012300" cy="3451134"/>
          </a:xfrm>
          <a:prstGeom prst="rect">
            <a:avLst/>
          </a:prstGeom>
        </p:spPr>
      </p:pic>
    </p:spTree>
    <p:extLst>
      <p:ext uri="{BB962C8B-B14F-4D97-AF65-F5344CB8AC3E}">
        <p14:creationId xmlns:p14="http://schemas.microsoft.com/office/powerpoint/2010/main" val="3557173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custDataLst>
              <p:tags r:id="rId1"/>
            </p:custDataLst>
          </p:nvPr>
        </p:nvPicPr>
        <p:blipFill>
          <a:blip r:embed="rId3">
            <a:extLst>
              <a:ext uri="{28A0092B-C50C-407E-A947-70E740481C1C}">
                <a14:useLocalDpi xmlns:a14="http://schemas.microsoft.com/office/drawing/2010/main" val="0"/>
              </a:ext>
            </a:extLst>
          </a:blip>
          <a:srcRect l="18816" r="18816"/>
          <a:stretch>
            <a:fillRect/>
          </a:stretch>
        </p:blipFill>
        <p:spPr>
          <a:xfrm>
            <a:off x="0" y="0"/>
            <a:ext cx="5898515" cy="6858000"/>
          </a:xfrm>
          <a:prstGeom prst="rect">
            <a:avLst/>
          </a:prstGeom>
        </p:spPr>
      </p:pic>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没有免费的午餐</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07</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373242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F6BF465-EAB3-4202-BDA6-89921D563279}"/>
              </a:ext>
            </a:extLst>
          </p:cNvPr>
          <p:cNvSpPr>
            <a:spLocks noGrp="1"/>
          </p:cNvSpPr>
          <p:nvPr>
            <p:ph type="body" sz="quarter" idx="11"/>
          </p:nvPr>
        </p:nvSpPr>
        <p:spPr/>
        <p:txBody>
          <a:bodyPr/>
          <a:lstStyle/>
          <a:p>
            <a:r>
              <a:rPr kumimoji="1" lang="zh-CN" altLang="en-US" dirty="0"/>
              <a:t>没有免费的午餐定理</a:t>
            </a:r>
          </a:p>
        </p:txBody>
      </p:sp>
      <p:sp>
        <p:nvSpPr>
          <p:cNvPr id="3" name="文本占位符 2">
            <a:extLst>
              <a:ext uri="{FF2B5EF4-FFF2-40B4-BE49-F238E27FC236}">
                <a16:creationId xmlns:a16="http://schemas.microsoft.com/office/drawing/2014/main" id="{24565F12-6C69-59E6-4783-F2F768EFA923}"/>
              </a:ext>
            </a:extLst>
          </p:cNvPr>
          <p:cNvSpPr>
            <a:spLocks noGrp="1"/>
          </p:cNvSpPr>
          <p:nvPr>
            <p:ph type="body" sz="quarter" idx="12"/>
          </p:nvPr>
        </p:nvSpPr>
        <p:spPr>
          <a:xfrm>
            <a:off x="319056" y="6438900"/>
            <a:ext cx="4469884" cy="419100"/>
          </a:xfrm>
        </p:spPr>
        <p:txBody>
          <a:bodyPr/>
          <a:lstStyle/>
          <a:p>
            <a:r>
              <a:rPr kumimoji="1" lang="en" altLang="zh-CN" dirty="0"/>
              <a:t>https://</a:t>
            </a:r>
            <a:r>
              <a:rPr kumimoji="1" lang="en" altLang="zh-CN" dirty="0" err="1"/>
              <a:t>tilics.dmi.unibas.ch</a:t>
            </a:r>
            <a:r>
              <a:rPr kumimoji="1" lang="en" altLang="zh-CN" dirty="0"/>
              <a:t>/no-free-lunch</a:t>
            </a:r>
            <a:endParaRPr kumimoji="1" lang="zh-CN" altLang="en-US" dirty="0"/>
          </a:p>
        </p:txBody>
      </p:sp>
      <p:pic>
        <p:nvPicPr>
          <p:cNvPr id="5" name="图片 4">
            <a:extLst>
              <a:ext uri="{FF2B5EF4-FFF2-40B4-BE49-F238E27FC236}">
                <a16:creationId xmlns:a16="http://schemas.microsoft.com/office/drawing/2014/main" id="{33F6FE70-BC7F-6423-45B8-D6B218AAFAA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8983" y="890184"/>
            <a:ext cx="10345639" cy="1296616"/>
          </a:xfrm>
          <a:prstGeom prst="rect">
            <a:avLst/>
          </a:prstGeom>
        </p:spPr>
      </p:pic>
      <p:sp>
        <p:nvSpPr>
          <p:cNvPr id="7" name="文本框 6">
            <a:extLst>
              <a:ext uri="{FF2B5EF4-FFF2-40B4-BE49-F238E27FC236}">
                <a16:creationId xmlns:a16="http://schemas.microsoft.com/office/drawing/2014/main" id="{8FD29AB2-CDF2-2B55-7ABA-1AC4501A0CE6}"/>
              </a:ext>
            </a:extLst>
          </p:cNvPr>
          <p:cNvSpPr txBox="1"/>
          <p:nvPr/>
        </p:nvSpPr>
        <p:spPr>
          <a:xfrm>
            <a:off x="5801802" y="5329884"/>
            <a:ext cx="8347587" cy="369332"/>
          </a:xfrm>
          <a:prstGeom prst="rect">
            <a:avLst/>
          </a:prstGeom>
          <a:noFill/>
        </p:spPr>
        <p:txBody>
          <a:bodyPr wrap="square" rtlCol="0">
            <a:spAutoFit/>
          </a:bodyPr>
          <a:lstStyle/>
          <a:p>
            <a:r>
              <a:rPr kumimoji="1" lang="zh-CN" altLang="en-US" dirty="0"/>
              <a:t>这个定理强调了选择与特定问题相匹配的算法的重要性。</a:t>
            </a:r>
          </a:p>
        </p:txBody>
      </p:sp>
      <p:pic>
        <p:nvPicPr>
          <p:cNvPr id="6" name="图片 5">
            <a:extLst>
              <a:ext uri="{FF2B5EF4-FFF2-40B4-BE49-F238E27FC236}">
                <a16:creationId xmlns:a16="http://schemas.microsoft.com/office/drawing/2014/main" id="{9489F70C-51A6-BA89-A3EE-6D7590D6FE7C}"/>
              </a:ext>
            </a:extLst>
          </p:cNvPr>
          <p:cNvPicPr>
            <a:picLocks noChangeAspect="1"/>
          </p:cNvPicPr>
          <p:nvPr/>
        </p:nvPicPr>
        <p:blipFill>
          <a:blip r:embed="rId3"/>
          <a:stretch>
            <a:fillRect/>
          </a:stretch>
        </p:blipFill>
        <p:spPr>
          <a:xfrm>
            <a:off x="531222" y="2434839"/>
            <a:ext cx="4922157" cy="3532977"/>
          </a:xfrm>
          <a:prstGeom prst="rect">
            <a:avLst/>
          </a:prstGeom>
        </p:spPr>
      </p:pic>
    </p:spTree>
    <p:extLst>
      <p:ext uri="{BB962C8B-B14F-4D97-AF65-F5344CB8AC3E}">
        <p14:creationId xmlns:p14="http://schemas.microsoft.com/office/powerpoint/2010/main" val="32867060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A6DD094-35A3-66B3-9CC9-C37FF42AFDDD}"/>
              </a:ext>
            </a:extLst>
          </p:cNvPr>
          <p:cNvSpPr>
            <a:spLocks noGrp="1"/>
          </p:cNvSpPr>
          <p:nvPr>
            <p:ph type="body" sz="quarter" idx="11"/>
          </p:nvPr>
        </p:nvSpPr>
        <p:spPr/>
        <p:txBody>
          <a:bodyPr/>
          <a:lstStyle/>
          <a:p>
            <a:r>
              <a:rPr kumimoji="1" lang="zh-CN" altLang="en-US" dirty="0"/>
              <a:t>一个例子</a:t>
            </a:r>
          </a:p>
        </p:txBody>
      </p:sp>
      <p:sp>
        <p:nvSpPr>
          <p:cNvPr id="3" name="文本占位符 2">
            <a:extLst>
              <a:ext uri="{FF2B5EF4-FFF2-40B4-BE49-F238E27FC236}">
                <a16:creationId xmlns:a16="http://schemas.microsoft.com/office/drawing/2014/main" id="{753CE1C9-CC9A-6457-A09F-FDEF6D6BC730}"/>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A593D928-D2EB-5715-DCF4-D421CC2E1F3B}"/>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DDD5BD5A-8E99-CBE6-1C82-B2B3BAFBC385}"/>
              </a:ext>
            </a:extLst>
          </p:cNvPr>
          <p:cNvSpPr>
            <a:spLocks noGrp="1"/>
          </p:cNvSpPr>
          <p:nvPr>
            <p:ph type="body" sz="quarter" idx="14"/>
          </p:nvPr>
        </p:nvSpPr>
        <p:spPr/>
        <p:txBody>
          <a:bodyPr/>
          <a:lstStyle/>
          <a:p>
            <a:pPr>
              <a:lnSpc>
                <a:spcPct val="150000"/>
              </a:lnSpc>
              <a:buFont typeface="Arial" panose="020B0604020202020204" pitchFamily="34" charset="0"/>
              <a:buChar char="•"/>
            </a:pPr>
            <a:r>
              <a:rPr kumimoji="1" lang="zh-CN" altLang="en-US" sz="2400" dirty="0">
                <a:solidFill>
                  <a:schemeClr val="tx1"/>
                </a:solidFill>
                <a:latin typeface="+mn-ea"/>
              </a:rPr>
              <a:t>深度学习算法难以学习和泛化</a:t>
            </a:r>
            <a:r>
              <a:rPr kumimoji="1" lang="zh-CN" altLang="en-US" sz="2400" dirty="0">
                <a:solidFill>
                  <a:srgbClr val="FF0000"/>
                </a:solidFill>
                <a:latin typeface="+mn-ea"/>
              </a:rPr>
              <a:t>奇偶函数 </a:t>
            </a:r>
            <a:r>
              <a:rPr lang="en" altLang="zh-CN" sz="2400" dirty="0">
                <a:solidFill>
                  <a:schemeClr val="tx1"/>
                </a:solidFill>
                <a:effectLst/>
                <a:latin typeface="+mn-ea"/>
              </a:rPr>
              <a:t>(Shalev-</a:t>
            </a:r>
            <a:r>
              <a:rPr lang="en" altLang="zh-CN" sz="2400" dirty="0" err="1">
                <a:solidFill>
                  <a:schemeClr val="tx1"/>
                </a:solidFill>
                <a:effectLst/>
                <a:latin typeface="+mn-ea"/>
              </a:rPr>
              <a:t>Shwartz</a:t>
            </a:r>
            <a:r>
              <a:rPr lang="en" altLang="zh-CN" sz="2400" dirty="0">
                <a:solidFill>
                  <a:schemeClr val="tx1"/>
                </a:solidFill>
                <a:effectLst/>
                <a:latin typeface="+mn-ea"/>
              </a:rPr>
              <a:t> et al. 2017, Nye &amp; Saxe 2018) </a:t>
            </a:r>
          </a:p>
          <a:p>
            <a:pPr>
              <a:lnSpc>
                <a:spcPct val="150000"/>
              </a:lnSpc>
              <a:buFont typeface="Arial" panose="020B0604020202020204" pitchFamily="34" charset="0"/>
              <a:buChar char="•"/>
            </a:pPr>
            <a:r>
              <a:rPr kumimoji="1" lang="zh-CN" altLang="en-US" sz="2400" dirty="0">
                <a:solidFill>
                  <a:schemeClr val="tx1"/>
                </a:solidFill>
                <a:latin typeface="+mn-ea"/>
              </a:rPr>
              <a:t>奇偶函数：在</a:t>
            </a:r>
            <a:r>
              <a:rPr kumimoji="1" lang="en-US" altLang="zh-CN" sz="2400" dirty="0">
                <a:solidFill>
                  <a:schemeClr val="tx1"/>
                </a:solidFill>
                <a:latin typeface="+mn-ea"/>
              </a:rPr>
              <a:t>d</a:t>
            </a:r>
            <a:r>
              <a:rPr kumimoji="1" lang="zh-CN" altLang="en-US" sz="2400" dirty="0">
                <a:solidFill>
                  <a:schemeClr val="tx1"/>
                </a:solidFill>
                <a:latin typeface="+mn-ea"/>
              </a:rPr>
              <a:t>维空间中，每个维度仅</a:t>
            </a:r>
            <a:r>
              <a:rPr kumimoji="1" lang="en-US" altLang="zh-CN" sz="2400" dirty="0">
                <a:solidFill>
                  <a:schemeClr val="tx1"/>
                </a:solidFill>
                <a:latin typeface="+mn-ea"/>
              </a:rPr>
              <a:t>-1</a:t>
            </a:r>
            <a:r>
              <a:rPr kumimoji="1" lang="zh-CN" altLang="en-US" sz="2400" dirty="0">
                <a:solidFill>
                  <a:schemeClr val="tx1"/>
                </a:solidFill>
                <a:latin typeface="+mn-ea"/>
              </a:rPr>
              <a:t>或</a:t>
            </a:r>
            <a:r>
              <a:rPr kumimoji="1" lang="en-US" altLang="zh-CN" sz="2400" dirty="0">
                <a:solidFill>
                  <a:schemeClr val="tx1"/>
                </a:solidFill>
                <a:latin typeface="+mn-ea"/>
              </a:rPr>
              <a:t>1</a:t>
            </a:r>
            <a:r>
              <a:rPr kumimoji="1" lang="zh-CN" altLang="en-US" sz="2400" dirty="0">
                <a:solidFill>
                  <a:schemeClr val="tx1"/>
                </a:solidFill>
                <a:latin typeface="+mn-ea"/>
              </a:rPr>
              <a:t>，即</a:t>
            </a:r>
            <a:endParaRPr kumimoji="1" lang="en-US" altLang="zh-CN" sz="2400" dirty="0">
              <a:solidFill>
                <a:schemeClr val="tx1"/>
              </a:solidFill>
              <a:latin typeface="+mn-ea"/>
            </a:endParaRPr>
          </a:p>
        </p:txBody>
      </p:sp>
      <p:pic>
        <p:nvPicPr>
          <p:cNvPr id="6" name="图片 5">
            <a:extLst>
              <a:ext uri="{FF2B5EF4-FFF2-40B4-BE49-F238E27FC236}">
                <a16:creationId xmlns:a16="http://schemas.microsoft.com/office/drawing/2014/main" id="{3D69515E-AAC9-1CDD-22EB-B9547C5EACD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665881" y="3039603"/>
            <a:ext cx="6176631" cy="778793"/>
          </a:xfrm>
          <a:prstGeom prst="rect">
            <a:avLst/>
          </a:prstGeom>
        </p:spPr>
      </p:pic>
      <p:pic>
        <p:nvPicPr>
          <p:cNvPr id="9" name="图片 8">
            <a:extLst>
              <a:ext uri="{FF2B5EF4-FFF2-40B4-BE49-F238E27FC236}">
                <a16:creationId xmlns:a16="http://schemas.microsoft.com/office/drawing/2014/main" id="{02441477-77E6-6B66-4416-083A740EA7D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096471" y="4439422"/>
            <a:ext cx="3999058" cy="1112164"/>
          </a:xfrm>
          <a:prstGeom prst="rect">
            <a:avLst/>
          </a:prstGeom>
        </p:spPr>
      </p:pic>
    </p:spTree>
    <p:extLst>
      <p:ext uri="{BB962C8B-B14F-4D97-AF65-F5344CB8AC3E}">
        <p14:creationId xmlns:p14="http://schemas.microsoft.com/office/powerpoint/2010/main" val="157316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custDataLst>
              <p:tags r:id="rId1"/>
            </p:custDataLst>
          </p:nvPr>
        </p:nvPicPr>
        <p:blipFill>
          <a:blip r:embed="rId3">
            <a:extLst>
              <a:ext uri="{28A0092B-C50C-407E-A947-70E740481C1C}">
                <a14:useLocalDpi xmlns:a14="http://schemas.microsoft.com/office/drawing/2010/main" val="0"/>
              </a:ext>
            </a:extLst>
          </a:blip>
          <a:srcRect l="18816" r="18816"/>
          <a:stretch>
            <a:fillRect/>
          </a:stretch>
        </p:blipFill>
        <p:spPr>
          <a:xfrm>
            <a:off x="0" y="0"/>
            <a:ext cx="5898515" cy="6858000"/>
          </a:xfrm>
          <a:prstGeom prst="rect">
            <a:avLst/>
          </a:prstGeom>
        </p:spPr>
      </p:pic>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深度学习的理解</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08</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01119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F6BF465-EAB3-4202-BDA6-89921D563279}"/>
              </a:ext>
            </a:extLst>
          </p:cNvPr>
          <p:cNvSpPr>
            <a:spLocks noGrp="1"/>
          </p:cNvSpPr>
          <p:nvPr>
            <p:ph type="body" sz="quarter" idx="11"/>
          </p:nvPr>
        </p:nvSpPr>
        <p:spPr/>
        <p:txBody>
          <a:bodyPr/>
          <a:lstStyle/>
          <a:p>
            <a:r>
              <a:rPr kumimoji="1" lang="zh-CN" altLang="en-US" dirty="0"/>
              <a:t>深度学习的基本要素</a:t>
            </a:r>
          </a:p>
        </p:txBody>
      </p:sp>
      <p:sp>
        <p:nvSpPr>
          <p:cNvPr id="3" name="文本占位符 2">
            <a:extLst>
              <a:ext uri="{FF2B5EF4-FFF2-40B4-BE49-F238E27FC236}">
                <a16:creationId xmlns:a16="http://schemas.microsoft.com/office/drawing/2014/main" id="{24565F12-6C69-59E6-4783-F2F768EFA923}"/>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6DDCAC66-9A13-2FF8-410C-94F950E423D1}"/>
              </a:ext>
            </a:extLst>
          </p:cNvPr>
          <p:cNvSpPr>
            <a:spLocks noGrp="1"/>
          </p:cNvSpPr>
          <p:nvPr>
            <p:ph type="body" sz="quarter" idx="13"/>
          </p:nvPr>
        </p:nvSpPr>
        <p:spPr/>
        <p:txBody>
          <a:bodyPr/>
          <a:lstStyle/>
          <a:p>
            <a:endParaRPr kumimoji="1" lang="zh-CN" altLang="en-US"/>
          </a:p>
        </p:txBody>
      </p:sp>
      <p:grpSp>
        <p:nvGrpSpPr>
          <p:cNvPr id="9" name="组合 8">
            <a:extLst>
              <a:ext uri="{FF2B5EF4-FFF2-40B4-BE49-F238E27FC236}">
                <a16:creationId xmlns:a16="http://schemas.microsoft.com/office/drawing/2014/main" id="{A9077B98-572E-16AF-7AB5-B50A739ABEF3}"/>
              </a:ext>
            </a:extLst>
          </p:cNvPr>
          <p:cNvGrpSpPr/>
          <p:nvPr/>
        </p:nvGrpSpPr>
        <p:grpSpPr>
          <a:xfrm>
            <a:off x="3258264" y="1152431"/>
            <a:ext cx="5675471" cy="3905221"/>
            <a:chOff x="3607808" y="1617848"/>
            <a:chExt cx="4976386" cy="3522721"/>
          </a:xfrm>
        </p:grpSpPr>
        <p:grpSp>
          <p:nvGrpSpPr>
            <p:cNvPr id="13" name="组合 12">
              <a:extLst>
                <a:ext uri="{FF2B5EF4-FFF2-40B4-BE49-F238E27FC236}">
                  <a16:creationId xmlns:a16="http://schemas.microsoft.com/office/drawing/2014/main" id="{01322683-788E-4EDC-4A0E-A4C75C055DCA}"/>
                </a:ext>
              </a:extLst>
            </p:cNvPr>
            <p:cNvGrpSpPr/>
            <p:nvPr/>
          </p:nvGrpSpPr>
          <p:grpSpPr>
            <a:xfrm>
              <a:off x="5342824" y="1617848"/>
              <a:ext cx="1506352" cy="1506352"/>
              <a:chOff x="5342824" y="1922648"/>
              <a:chExt cx="1506352" cy="1506352"/>
            </a:xfrm>
          </p:grpSpPr>
          <p:sp>
            <p:nvSpPr>
              <p:cNvPr id="8" name="椭圆 7">
                <a:extLst>
                  <a:ext uri="{FF2B5EF4-FFF2-40B4-BE49-F238E27FC236}">
                    <a16:creationId xmlns:a16="http://schemas.microsoft.com/office/drawing/2014/main" id="{90C6EF40-E391-0C9C-A6E7-A9636FE737FD}"/>
                  </a:ext>
                </a:extLst>
              </p:cNvPr>
              <p:cNvSpPr/>
              <p:nvPr/>
            </p:nvSpPr>
            <p:spPr>
              <a:xfrm>
                <a:off x="5342824" y="1922648"/>
                <a:ext cx="1506352" cy="150635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w="0"/>
                  <a:solidFill>
                    <a:schemeClr val="accent1"/>
                  </a:solidFill>
                  <a:effectLst>
                    <a:outerShdw blurRad="38100" dist="25400" dir="5400000" algn="ctr" rotWithShape="0">
                      <a:srgbClr val="6E747A">
                        <a:alpha val="43000"/>
                      </a:srgbClr>
                    </a:outerShdw>
                  </a:effectLst>
                </a:endParaRPr>
              </a:p>
            </p:txBody>
          </p:sp>
          <p:sp>
            <p:nvSpPr>
              <p:cNvPr id="12" name="文本框 11">
                <a:extLst>
                  <a:ext uri="{FF2B5EF4-FFF2-40B4-BE49-F238E27FC236}">
                    <a16:creationId xmlns:a16="http://schemas.microsoft.com/office/drawing/2014/main" id="{8C101ED9-C25F-B9E0-070F-07BAA7A0A585}"/>
                  </a:ext>
                </a:extLst>
              </p:cNvPr>
              <p:cNvSpPr txBox="1"/>
              <p:nvPr/>
            </p:nvSpPr>
            <p:spPr>
              <a:xfrm>
                <a:off x="5691553" y="2491158"/>
                <a:ext cx="808893" cy="369332"/>
              </a:xfrm>
              <a:prstGeom prst="rect">
                <a:avLst/>
              </a:prstGeom>
              <a:noFill/>
            </p:spPr>
            <p:txBody>
              <a:bodyPr wrap="square" rtlCol="0">
                <a:spAutoFit/>
              </a:bodyPr>
              <a:lstStyle/>
              <a:p>
                <a:pPr algn="ctr"/>
                <a:r>
                  <a:rPr kumimoji="1" lang="zh-CN" altLang="en-US" dirty="0"/>
                  <a:t>数据</a:t>
                </a:r>
              </a:p>
            </p:txBody>
          </p:sp>
        </p:grpSp>
        <p:grpSp>
          <p:nvGrpSpPr>
            <p:cNvPr id="14" name="组合 13">
              <a:extLst>
                <a:ext uri="{FF2B5EF4-FFF2-40B4-BE49-F238E27FC236}">
                  <a16:creationId xmlns:a16="http://schemas.microsoft.com/office/drawing/2014/main" id="{6CEA665D-B7E6-1DBA-D2E2-06D6895E1C88}"/>
                </a:ext>
              </a:extLst>
            </p:cNvPr>
            <p:cNvGrpSpPr/>
            <p:nvPr/>
          </p:nvGrpSpPr>
          <p:grpSpPr>
            <a:xfrm>
              <a:off x="3607808" y="3634217"/>
              <a:ext cx="1506352" cy="1506352"/>
              <a:chOff x="5342824" y="1922648"/>
              <a:chExt cx="1506352" cy="1506352"/>
            </a:xfrm>
          </p:grpSpPr>
          <p:sp>
            <p:nvSpPr>
              <p:cNvPr id="15" name="椭圆 14">
                <a:extLst>
                  <a:ext uri="{FF2B5EF4-FFF2-40B4-BE49-F238E27FC236}">
                    <a16:creationId xmlns:a16="http://schemas.microsoft.com/office/drawing/2014/main" id="{3D418365-7D84-BA77-842D-F69D997EFBC5}"/>
                  </a:ext>
                </a:extLst>
              </p:cNvPr>
              <p:cNvSpPr/>
              <p:nvPr/>
            </p:nvSpPr>
            <p:spPr>
              <a:xfrm>
                <a:off x="5342824" y="1922648"/>
                <a:ext cx="1506352" cy="150635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w="0"/>
                  <a:solidFill>
                    <a:schemeClr val="accent1"/>
                  </a:solidFill>
                  <a:effectLst>
                    <a:outerShdw blurRad="38100" dist="25400" dir="5400000" algn="ctr" rotWithShape="0">
                      <a:srgbClr val="6E747A">
                        <a:alpha val="43000"/>
                      </a:srgbClr>
                    </a:outerShdw>
                  </a:effectLst>
                </a:endParaRPr>
              </a:p>
            </p:txBody>
          </p:sp>
          <p:sp>
            <p:nvSpPr>
              <p:cNvPr id="16" name="文本框 15">
                <a:extLst>
                  <a:ext uri="{FF2B5EF4-FFF2-40B4-BE49-F238E27FC236}">
                    <a16:creationId xmlns:a16="http://schemas.microsoft.com/office/drawing/2014/main" id="{E247C010-24D2-497A-5332-E005BD26064B}"/>
                  </a:ext>
                </a:extLst>
              </p:cNvPr>
              <p:cNvSpPr txBox="1"/>
              <p:nvPr/>
            </p:nvSpPr>
            <p:spPr>
              <a:xfrm>
                <a:off x="5691553" y="2491158"/>
                <a:ext cx="808893" cy="369332"/>
              </a:xfrm>
              <a:prstGeom prst="rect">
                <a:avLst/>
              </a:prstGeom>
              <a:noFill/>
            </p:spPr>
            <p:txBody>
              <a:bodyPr wrap="square" rtlCol="0">
                <a:spAutoFit/>
              </a:bodyPr>
              <a:lstStyle/>
              <a:p>
                <a:pPr algn="ctr"/>
                <a:r>
                  <a:rPr kumimoji="1" lang="zh-CN" altLang="en-US" dirty="0"/>
                  <a:t>模型</a:t>
                </a:r>
              </a:p>
            </p:txBody>
          </p:sp>
        </p:grpSp>
        <p:grpSp>
          <p:nvGrpSpPr>
            <p:cNvPr id="17" name="组合 16">
              <a:extLst>
                <a:ext uri="{FF2B5EF4-FFF2-40B4-BE49-F238E27FC236}">
                  <a16:creationId xmlns:a16="http://schemas.microsoft.com/office/drawing/2014/main" id="{BB076156-04EA-B423-5FE8-DB843B8BB0AB}"/>
                </a:ext>
              </a:extLst>
            </p:cNvPr>
            <p:cNvGrpSpPr/>
            <p:nvPr/>
          </p:nvGrpSpPr>
          <p:grpSpPr>
            <a:xfrm>
              <a:off x="7077842" y="3634217"/>
              <a:ext cx="1506352" cy="1506352"/>
              <a:chOff x="5342824" y="1922648"/>
              <a:chExt cx="1506352" cy="1506352"/>
            </a:xfrm>
          </p:grpSpPr>
          <p:sp>
            <p:nvSpPr>
              <p:cNvPr id="18" name="椭圆 17">
                <a:extLst>
                  <a:ext uri="{FF2B5EF4-FFF2-40B4-BE49-F238E27FC236}">
                    <a16:creationId xmlns:a16="http://schemas.microsoft.com/office/drawing/2014/main" id="{957EA721-BDAE-3B16-70F1-33A85202E742}"/>
                  </a:ext>
                </a:extLst>
              </p:cNvPr>
              <p:cNvSpPr/>
              <p:nvPr/>
            </p:nvSpPr>
            <p:spPr>
              <a:xfrm>
                <a:off x="5342824" y="1922648"/>
                <a:ext cx="1506352" cy="150635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w="0"/>
                  <a:solidFill>
                    <a:schemeClr val="accent1"/>
                  </a:solidFill>
                  <a:effectLst>
                    <a:outerShdw blurRad="38100" dist="25400" dir="5400000" algn="ctr" rotWithShape="0">
                      <a:srgbClr val="6E747A">
                        <a:alpha val="43000"/>
                      </a:srgbClr>
                    </a:outerShdw>
                  </a:effectLst>
                </a:endParaRPr>
              </a:p>
            </p:txBody>
          </p:sp>
          <p:sp>
            <p:nvSpPr>
              <p:cNvPr id="19" name="文本框 18">
                <a:extLst>
                  <a:ext uri="{FF2B5EF4-FFF2-40B4-BE49-F238E27FC236}">
                    <a16:creationId xmlns:a16="http://schemas.microsoft.com/office/drawing/2014/main" id="{5A0B5319-E771-22E4-CF2B-D56E6CD0C6D3}"/>
                  </a:ext>
                </a:extLst>
              </p:cNvPr>
              <p:cNvSpPr txBox="1"/>
              <p:nvPr/>
            </p:nvSpPr>
            <p:spPr>
              <a:xfrm>
                <a:off x="5691553" y="2491158"/>
                <a:ext cx="808893" cy="369332"/>
              </a:xfrm>
              <a:prstGeom prst="rect">
                <a:avLst/>
              </a:prstGeom>
              <a:noFill/>
            </p:spPr>
            <p:txBody>
              <a:bodyPr wrap="square" rtlCol="0">
                <a:spAutoFit/>
              </a:bodyPr>
              <a:lstStyle/>
              <a:p>
                <a:pPr algn="ctr"/>
                <a:r>
                  <a:rPr kumimoji="1" lang="zh-CN" altLang="en-US" dirty="0"/>
                  <a:t>优化</a:t>
                </a:r>
              </a:p>
            </p:txBody>
          </p:sp>
        </p:grpSp>
        <p:sp>
          <p:nvSpPr>
            <p:cNvPr id="5" name="左右箭头 4">
              <a:extLst>
                <a:ext uri="{FF2B5EF4-FFF2-40B4-BE49-F238E27FC236}">
                  <a16:creationId xmlns:a16="http://schemas.microsoft.com/office/drawing/2014/main" id="{CC191B0A-133B-F902-8B26-E0A3E0F75D62}"/>
                </a:ext>
              </a:extLst>
            </p:cNvPr>
            <p:cNvSpPr/>
            <p:nvPr/>
          </p:nvSpPr>
          <p:spPr>
            <a:xfrm rot="18482891">
              <a:off x="4403847" y="2852786"/>
              <a:ext cx="1007038" cy="599507"/>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左右箭头 5">
              <a:extLst>
                <a:ext uri="{FF2B5EF4-FFF2-40B4-BE49-F238E27FC236}">
                  <a16:creationId xmlns:a16="http://schemas.microsoft.com/office/drawing/2014/main" id="{24AA9069-07A3-16C5-F3A8-1B8F7069A0C0}"/>
                </a:ext>
              </a:extLst>
            </p:cNvPr>
            <p:cNvSpPr/>
            <p:nvPr/>
          </p:nvSpPr>
          <p:spPr>
            <a:xfrm rot="13490437">
              <a:off x="6803129" y="2866451"/>
              <a:ext cx="1007038" cy="599507"/>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左右箭头 6">
              <a:extLst>
                <a:ext uri="{FF2B5EF4-FFF2-40B4-BE49-F238E27FC236}">
                  <a16:creationId xmlns:a16="http://schemas.microsoft.com/office/drawing/2014/main" id="{933E18C9-9F93-2793-F876-995C82DDE088}"/>
                </a:ext>
              </a:extLst>
            </p:cNvPr>
            <p:cNvSpPr/>
            <p:nvPr/>
          </p:nvSpPr>
          <p:spPr>
            <a:xfrm>
              <a:off x="5592480" y="4331068"/>
              <a:ext cx="1007038" cy="599507"/>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 name="文本框 9">
            <a:extLst>
              <a:ext uri="{FF2B5EF4-FFF2-40B4-BE49-F238E27FC236}">
                <a16:creationId xmlns:a16="http://schemas.microsoft.com/office/drawing/2014/main" id="{906D6726-4846-4E50-A077-62802F16F021}"/>
              </a:ext>
            </a:extLst>
          </p:cNvPr>
          <p:cNvSpPr txBox="1"/>
          <p:nvPr/>
        </p:nvSpPr>
        <p:spPr>
          <a:xfrm>
            <a:off x="3094269" y="5603063"/>
            <a:ext cx="6254109" cy="523220"/>
          </a:xfrm>
          <a:prstGeom prst="rect">
            <a:avLst/>
          </a:prstGeom>
          <a:noFill/>
        </p:spPr>
        <p:txBody>
          <a:bodyPr wrap="square" rtlCol="0">
            <a:spAutoFit/>
          </a:bodyPr>
          <a:lstStyle/>
          <a:p>
            <a:pPr algn="ctr"/>
            <a:r>
              <a:rPr lang="zh-CN" altLang="en-US" sz="2800" b="1" dirty="0"/>
              <a:t>哪个要素是深度学习魔力之源</a:t>
            </a:r>
            <a:r>
              <a:rPr lang="en-US" altLang="zh-CN" sz="2800" b="1" dirty="0"/>
              <a:t>(</a:t>
            </a:r>
            <a:r>
              <a:rPr lang="zh-CN" altLang="en-US" sz="2800" b="1" dirty="0"/>
              <a:t>核心</a:t>
            </a:r>
            <a:r>
              <a:rPr lang="en-US" altLang="zh-CN" sz="2800" b="1" dirty="0"/>
              <a:t>)</a:t>
            </a:r>
            <a:r>
              <a:rPr lang="zh-CN" altLang="en-US" sz="2800" b="1" dirty="0"/>
              <a:t>？</a:t>
            </a:r>
          </a:p>
        </p:txBody>
      </p:sp>
    </p:spTree>
    <p:extLst>
      <p:ext uri="{BB962C8B-B14F-4D97-AF65-F5344CB8AC3E}">
        <p14:creationId xmlns:p14="http://schemas.microsoft.com/office/powerpoint/2010/main" val="115541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b="1" spc="6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sym typeface="+mn-ea"/>
              </a:rPr>
              <a:t>深度学习介绍</a:t>
            </a:r>
            <a:endParaRPr lang="zh-CN" altLang="en-US" sz="32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custDataLst>
              <p:tags r:id="rId2"/>
            </p:custDataLst>
          </p:nvPr>
        </p:nvSpPr>
        <p:spPr>
          <a:xfrm>
            <a:off x="733942" y="1140343"/>
            <a:ext cx="6172200" cy="368300"/>
          </a:xfrm>
          <a:prstGeom prst="rect">
            <a:avLst/>
          </a:prstGeom>
          <a:noFill/>
        </p:spPr>
        <p:txBody>
          <a:bodyPr wrap="square">
            <a:spAutoFit/>
          </a:bodyPr>
          <a:lstStyle/>
          <a:p>
            <a:pPr marL="285750" indent="-285750">
              <a:buFont typeface="Arial" panose="020B0604020202020204" pitchFamily="34" charset="0"/>
              <a:buChar char="•"/>
            </a:pPr>
            <a:r>
              <a:rPr lang="zh-CN" altLang="en-US" sz="1800" b="0" i="0" u="none" strike="noStrike" baseline="0" dirty="0">
                <a:solidFill>
                  <a:schemeClr val="tx2"/>
                </a:solidFill>
                <a:latin typeface="FandolSong-Regular-Identity-H"/>
              </a:rPr>
              <a:t>深度学习在诸多领域都取得非常大成功</a:t>
            </a:r>
            <a:endParaRPr lang="zh-CN" altLang="en-US" dirty="0">
              <a:solidFill>
                <a:schemeClr val="tx2"/>
              </a:solidFill>
            </a:endParaRPr>
          </a:p>
        </p:txBody>
      </p:sp>
      <p:pic>
        <p:nvPicPr>
          <p:cNvPr id="4" name="图片 3">
            <a:extLst>
              <a:ext uri="{FF2B5EF4-FFF2-40B4-BE49-F238E27FC236}">
                <a16:creationId xmlns:a16="http://schemas.microsoft.com/office/drawing/2014/main" id="{CE5C492F-7DB2-F584-0EAE-245C2E1829A6}"/>
              </a:ext>
            </a:extLst>
          </p:cNvPr>
          <p:cNvPicPr>
            <a:picLocks noChangeAspect="1"/>
          </p:cNvPicPr>
          <p:nvPr/>
        </p:nvPicPr>
        <p:blipFill>
          <a:blip r:embed="rId4"/>
          <a:stretch>
            <a:fillRect/>
          </a:stretch>
        </p:blipFill>
        <p:spPr>
          <a:xfrm>
            <a:off x="965162" y="2947416"/>
            <a:ext cx="3329470" cy="963168"/>
          </a:xfrm>
          <a:prstGeom prst="rect">
            <a:avLst/>
          </a:prstGeom>
        </p:spPr>
      </p:pic>
      <p:sp>
        <p:nvSpPr>
          <p:cNvPr id="6" name="文本框 5">
            <a:extLst>
              <a:ext uri="{FF2B5EF4-FFF2-40B4-BE49-F238E27FC236}">
                <a16:creationId xmlns:a16="http://schemas.microsoft.com/office/drawing/2014/main" id="{A0BB8E0B-4ABC-61C1-5EBB-577D107D6E5E}"/>
              </a:ext>
            </a:extLst>
          </p:cNvPr>
          <p:cNvSpPr txBox="1"/>
          <p:nvPr/>
        </p:nvSpPr>
        <p:spPr>
          <a:xfrm>
            <a:off x="1219200" y="4218432"/>
            <a:ext cx="2755392" cy="369332"/>
          </a:xfrm>
          <a:prstGeom prst="rect">
            <a:avLst/>
          </a:prstGeom>
          <a:noFill/>
        </p:spPr>
        <p:txBody>
          <a:bodyPr wrap="square" rtlCol="0">
            <a:spAutoFit/>
          </a:bodyPr>
          <a:lstStyle/>
          <a:p>
            <a:pPr algn="ctr"/>
            <a:r>
              <a:rPr kumimoji="1" lang="en-US" altLang="zh-CN" dirty="0"/>
              <a:t>AlphaGo</a:t>
            </a:r>
            <a:endParaRPr kumimoji="1" lang="zh-CN" altLang="en-US" dirty="0"/>
          </a:p>
        </p:txBody>
      </p:sp>
      <p:pic>
        <p:nvPicPr>
          <p:cNvPr id="7" name="图片 6">
            <a:extLst>
              <a:ext uri="{FF2B5EF4-FFF2-40B4-BE49-F238E27FC236}">
                <a16:creationId xmlns:a16="http://schemas.microsoft.com/office/drawing/2014/main" id="{7F8410A0-2054-F173-0B16-A87D7335F743}"/>
              </a:ext>
            </a:extLst>
          </p:cNvPr>
          <p:cNvPicPr>
            <a:picLocks noChangeAspect="1"/>
          </p:cNvPicPr>
          <p:nvPr/>
        </p:nvPicPr>
        <p:blipFill>
          <a:blip r:embed="rId5"/>
          <a:stretch>
            <a:fillRect/>
          </a:stretch>
        </p:blipFill>
        <p:spPr>
          <a:xfrm>
            <a:off x="5132832" y="1973408"/>
            <a:ext cx="2755392" cy="3248727"/>
          </a:xfrm>
          <a:prstGeom prst="rect">
            <a:avLst/>
          </a:prstGeom>
        </p:spPr>
      </p:pic>
      <p:sp>
        <p:nvSpPr>
          <p:cNvPr id="8" name="文本框 7">
            <a:extLst>
              <a:ext uri="{FF2B5EF4-FFF2-40B4-BE49-F238E27FC236}">
                <a16:creationId xmlns:a16="http://schemas.microsoft.com/office/drawing/2014/main" id="{BD6AE93D-82EB-BCEB-BED1-5DE11356C9F2}"/>
              </a:ext>
            </a:extLst>
          </p:cNvPr>
          <p:cNvSpPr txBox="1"/>
          <p:nvPr/>
        </p:nvSpPr>
        <p:spPr>
          <a:xfrm>
            <a:off x="5620512" y="5413248"/>
            <a:ext cx="1901952" cy="369332"/>
          </a:xfrm>
          <a:prstGeom prst="rect">
            <a:avLst/>
          </a:prstGeom>
          <a:noFill/>
        </p:spPr>
        <p:txBody>
          <a:bodyPr wrap="square" rtlCol="0">
            <a:spAutoFit/>
          </a:bodyPr>
          <a:lstStyle/>
          <a:p>
            <a:pPr algn="ctr"/>
            <a:r>
              <a:rPr kumimoji="1" lang="en-US" altLang="zh-CN" dirty="0" err="1"/>
              <a:t>Alphafold</a:t>
            </a:r>
            <a:endParaRPr kumimoji="1" lang="zh-CN" altLang="en-US" dirty="0"/>
          </a:p>
        </p:txBody>
      </p:sp>
      <p:pic>
        <p:nvPicPr>
          <p:cNvPr id="10" name="图片 9">
            <a:extLst>
              <a:ext uri="{FF2B5EF4-FFF2-40B4-BE49-F238E27FC236}">
                <a16:creationId xmlns:a16="http://schemas.microsoft.com/office/drawing/2014/main" id="{D256B789-9FA8-49BE-F4CE-3226DE344515}"/>
              </a:ext>
            </a:extLst>
          </p:cNvPr>
          <p:cNvPicPr>
            <a:picLocks noChangeAspect="1"/>
          </p:cNvPicPr>
          <p:nvPr/>
        </p:nvPicPr>
        <p:blipFill>
          <a:blip r:embed="rId6"/>
          <a:stretch>
            <a:fillRect/>
          </a:stretch>
        </p:blipFill>
        <p:spPr>
          <a:xfrm>
            <a:off x="9046464" y="2580132"/>
            <a:ext cx="1625600" cy="1638300"/>
          </a:xfrm>
          <a:prstGeom prst="rect">
            <a:avLst/>
          </a:prstGeom>
        </p:spPr>
      </p:pic>
      <p:sp>
        <p:nvSpPr>
          <p:cNvPr id="12" name="文本框 11">
            <a:extLst>
              <a:ext uri="{FF2B5EF4-FFF2-40B4-BE49-F238E27FC236}">
                <a16:creationId xmlns:a16="http://schemas.microsoft.com/office/drawing/2014/main" id="{B0D51485-B67E-33AA-B010-76B106D9673B}"/>
              </a:ext>
            </a:extLst>
          </p:cNvPr>
          <p:cNvSpPr txBox="1"/>
          <p:nvPr/>
        </p:nvSpPr>
        <p:spPr>
          <a:xfrm>
            <a:off x="9177859" y="4418862"/>
            <a:ext cx="1362810" cy="369332"/>
          </a:xfrm>
          <a:prstGeom prst="rect">
            <a:avLst/>
          </a:prstGeom>
          <a:noFill/>
        </p:spPr>
        <p:txBody>
          <a:bodyPr wrap="square" rtlCol="0">
            <a:spAutoFit/>
          </a:bodyPr>
          <a:lstStyle/>
          <a:p>
            <a:pPr algn="ctr"/>
            <a:r>
              <a:rPr kumimoji="1" lang="en-US" altLang="zh-CN" dirty="0"/>
              <a:t>GPT</a:t>
            </a:r>
            <a:endParaRPr kumimoji="1" lang="zh-CN" altLang="en-US" dirty="0"/>
          </a:p>
        </p:txBody>
      </p:sp>
    </p:spTree>
    <p:extLst>
      <p:ext uri="{BB962C8B-B14F-4D97-AF65-F5344CB8AC3E}">
        <p14:creationId xmlns:p14="http://schemas.microsoft.com/office/powerpoint/2010/main" val="3776864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4CA4E34-5D33-7245-8928-FBAF2D1A2AD5}"/>
              </a:ext>
            </a:extLst>
          </p:cNvPr>
          <p:cNvSpPr>
            <a:spLocks noGrp="1"/>
          </p:cNvSpPr>
          <p:nvPr>
            <p:ph type="body" sz="quarter" idx="11"/>
          </p:nvPr>
        </p:nvSpPr>
        <p:spPr/>
        <p:txBody>
          <a:bodyPr/>
          <a:lstStyle/>
          <a:p>
            <a:r>
              <a:rPr kumimoji="1" lang="zh-CN" altLang="en-US" dirty="0"/>
              <a:t>神经网络模型的要素</a:t>
            </a:r>
          </a:p>
        </p:txBody>
      </p:sp>
      <p:sp>
        <p:nvSpPr>
          <p:cNvPr id="3" name="文本占位符 2">
            <a:extLst>
              <a:ext uri="{FF2B5EF4-FFF2-40B4-BE49-F238E27FC236}">
                <a16:creationId xmlns:a16="http://schemas.microsoft.com/office/drawing/2014/main" id="{C969C84A-64DA-209A-AB4F-723058C9DD03}"/>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7CAF4CA3-E660-4FE6-8CF7-74B671FB2531}"/>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FE5E435D-A9B3-343F-3BBC-7EAAAEFE0BA0}"/>
              </a:ext>
            </a:extLst>
          </p:cNvPr>
          <p:cNvSpPr>
            <a:spLocks noGrp="1"/>
          </p:cNvSpPr>
          <p:nvPr>
            <p:ph type="body" sz="quarter" idx="14"/>
          </p:nvPr>
        </p:nvSpPr>
        <p:spPr/>
        <p:txBody>
          <a:bodyPr/>
          <a:lstStyle/>
          <a:p>
            <a:pPr>
              <a:buFont typeface="Arial" panose="020B0604020202020204" pitchFamily="34" charset="0"/>
              <a:buChar char="•"/>
            </a:pPr>
            <a:r>
              <a:rPr kumimoji="1" lang="zh-CN" altLang="en-US" sz="3200" b="1" dirty="0">
                <a:solidFill>
                  <a:schemeClr val="tx1"/>
                </a:solidFill>
                <a:latin typeface="+mn-ea"/>
              </a:rPr>
              <a:t>架构：</a:t>
            </a:r>
            <a:r>
              <a:rPr kumimoji="1" lang="zh-CN" altLang="en-US" sz="3200" dirty="0">
                <a:solidFill>
                  <a:schemeClr val="tx1"/>
                </a:solidFill>
                <a:latin typeface="+mn-ea"/>
              </a:rPr>
              <a:t>全连接、卷积、残差、</a:t>
            </a:r>
            <a:r>
              <a:rPr kumimoji="1" lang="en-US" altLang="zh-CN" sz="3200" dirty="0">
                <a:solidFill>
                  <a:schemeClr val="tx1"/>
                </a:solidFill>
                <a:latin typeface="+mn-ea"/>
              </a:rPr>
              <a:t>LSTM</a:t>
            </a:r>
            <a:r>
              <a:rPr kumimoji="1" lang="zh-CN" altLang="en-US" sz="3200" dirty="0">
                <a:solidFill>
                  <a:schemeClr val="tx1"/>
                </a:solidFill>
                <a:latin typeface="+mn-ea"/>
              </a:rPr>
              <a:t>、</a:t>
            </a:r>
            <a:r>
              <a:rPr kumimoji="1" lang="en-US" altLang="zh-CN" sz="3200" dirty="0">
                <a:solidFill>
                  <a:schemeClr val="tx1"/>
                </a:solidFill>
                <a:latin typeface="+mn-ea"/>
              </a:rPr>
              <a:t>transformer</a:t>
            </a:r>
            <a:r>
              <a:rPr kumimoji="1" lang="zh-CN" altLang="en-US" sz="3200" dirty="0">
                <a:solidFill>
                  <a:schemeClr val="tx1"/>
                </a:solidFill>
                <a:latin typeface="+mn-ea"/>
              </a:rPr>
              <a:t>等</a:t>
            </a:r>
            <a:endParaRPr kumimoji="1" lang="en-US" altLang="zh-CN" sz="3200" dirty="0">
              <a:solidFill>
                <a:schemeClr val="tx1"/>
              </a:solidFill>
              <a:latin typeface="+mn-ea"/>
            </a:endParaRPr>
          </a:p>
          <a:p>
            <a:pPr>
              <a:buFont typeface="Arial" panose="020B0604020202020204" pitchFamily="34" charset="0"/>
              <a:buChar char="•"/>
            </a:pPr>
            <a:r>
              <a:rPr kumimoji="1" lang="zh-CN" altLang="en-US" sz="3200" b="1" dirty="0">
                <a:solidFill>
                  <a:schemeClr val="tx1"/>
                </a:solidFill>
                <a:latin typeface="+mn-ea"/>
              </a:rPr>
              <a:t>规模：</a:t>
            </a:r>
            <a:r>
              <a:rPr kumimoji="1" lang="zh-CN" altLang="en-US" sz="3200" dirty="0">
                <a:solidFill>
                  <a:schemeClr val="tx1"/>
                </a:solidFill>
                <a:latin typeface="+mn-ea"/>
              </a:rPr>
              <a:t>深度、宽度、参数量等</a:t>
            </a:r>
            <a:endParaRPr kumimoji="1" lang="en-US" altLang="zh-CN" sz="3200" dirty="0">
              <a:solidFill>
                <a:schemeClr val="tx1"/>
              </a:solidFill>
              <a:latin typeface="+mn-ea"/>
            </a:endParaRPr>
          </a:p>
          <a:p>
            <a:pPr>
              <a:buFont typeface="Arial" panose="020B0604020202020204" pitchFamily="34" charset="0"/>
              <a:buChar char="•"/>
            </a:pPr>
            <a:r>
              <a:rPr kumimoji="1" lang="zh-CN" altLang="en-US" sz="3200" dirty="0">
                <a:solidFill>
                  <a:schemeClr val="tx1"/>
                </a:solidFill>
                <a:latin typeface="+mn-ea"/>
              </a:rPr>
              <a:t>激活函数</a:t>
            </a:r>
            <a:endParaRPr kumimoji="1" lang="en-US" altLang="zh-CN" sz="3200" dirty="0">
              <a:solidFill>
                <a:schemeClr val="tx1"/>
              </a:solidFill>
              <a:latin typeface="+mn-ea"/>
            </a:endParaRPr>
          </a:p>
          <a:p>
            <a:pPr>
              <a:buFont typeface="Arial" panose="020B0604020202020204" pitchFamily="34" charset="0"/>
              <a:buChar char="•"/>
            </a:pPr>
            <a:endParaRPr kumimoji="1" lang="en-US" altLang="zh-CN" sz="3200" dirty="0">
              <a:solidFill>
                <a:schemeClr val="tx1"/>
              </a:solidFill>
              <a:latin typeface="+mn-ea"/>
            </a:endParaRPr>
          </a:p>
          <a:p>
            <a:pPr>
              <a:buFont typeface="Arial" panose="020B0604020202020204" pitchFamily="34" charset="0"/>
              <a:buChar char="•"/>
            </a:pPr>
            <a:endParaRPr kumimoji="1" lang="en-US" altLang="zh-CN" sz="3200" dirty="0">
              <a:solidFill>
                <a:schemeClr val="tx1"/>
              </a:solidFill>
              <a:latin typeface="+mn-ea"/>
            </a:endParaRPr>
          </a:p>
          <a:p>
            <a:pPr>
              <a:buFont typeface="Arial" panose="020B0604020202020204" pitchFamily="34" charset="0"/>
              <a:buChar char="•"/>
            </a:pPr>
            <a:endParaRPr kumimoji="1" lang="en-US" altLang="zh-CN" sz="2400" dirty="0">
              <a:latin typeface="+mn-ea"/>
            </a:endParaRPr>
          </a:p>
        </p:txBody>
      </p:sp>
    </p:spTree>
    <p:extLst>
      <p:ext uri="{BB962C8B-B14F-4D97-AF65-F5344CB8AC3E}">
        <p14:creationId xmlns:p14="http://schemas.microsoft.com/office/powerpoint/2010/main" val="3435850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4CA4E34-5D33-7245-8928-FBAF2D1A2AD5}"/>
              </a:ext>
            </a:extLst>
          </p:cNvPr>
          <p:cNvSpPr>
            <a:spLocks noGrp="1"/>
          </p:cNvSpPr>
          <p:nvPr>
            <p:ph type="body" sz="quarter" idx="11"/>
          </p:nvPr>
        </p:nvSpPr>
        <p:spPr/>
        <p:txBody>
          <a:bodyPr/>
          <a:lstStyle/>
          <a:p>
            <a:r>
              <a:rPr kumimoji="1" lang="zh-CN" altLang="en-US" dirty="0"/>
              <a:t>架构</a:t>
            </a:r>
          </a:p>
        </p:txBody>
      </p:sp>
      <p:sp>
        <p:nvSpPr>
          <p:cNvPr id="3" name="文本占位符 2">
            <a:extLst>
              <a:ext uri="{FF2B5EF4-FFF2-40B4-BE49-F238E27FC236}">
                <a16:creationId xmlns:a16="http://schemas.microsoft.com/office/drawing/2014/main" id="{C969C84A-64DA-209A-AB4F-723058C9DD03}"/>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7CAF4CA3-E660-4FE6-8CF7-74B671FB2531}"/>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FE5E435D-A9B3-343F-3BBC-7EAAAEFE0BA0}"/>
              </a:ext>
            </a:extLst>
          </p:cNvPr>
          <p:cNvSpPr>
            <a:spLocks noGrp="1"/>
          </p:cNvSpPr>
          <p:nvPr>
            <p:ph type="body" sz="quarter" idx="14"/>
          </p:nvPr>
        </p:nvSpPr>
        <p:spPr/>
        <p:txBody>
          <a:bodyPr/>
          <a:lstStyle/>
          <a:p>
            <a:pPr>
              <a:buFont typeface="Arial" panose="020B0604020202020204" pitchFamily="34" charset="0"/>
              <a:buChar char="•"/>
            </a:pPr>
            <a:r>
              <a:rPr kumimoji="1" lang="zh-CN" altLang="en-US" sz="3200" b="1" dirty="0">
                <a:solidFill>
                  <a:schemeClr val="tx1"/>
                </a:solidFill>
                <a:latin typeface="+mn-ea"/>
              </a:rPr>
              <a:t>架构：</a:t>
            </a:r>
            <a:r>
              <a:rPr kumimoji="1" lang="zh-CN" altLang="en-US" sz="3200" dirty="0">
                <a:solidFill>
                  <a:schemeClr val="tx1"/>
                </a:solidFill>
                <a:latin typeface="+mn-ea"/>
              </a:rPr>
              <a:t>全连接、卷积、残差、</a:t>
            </a:r>
            <a:r>
              <a:rPr kumimoji="1" lang="en-US" altLang="zh-CN" sz="3200" dirty="0">
                <a:solidFill>
                  <a:schemeClr val="tx1"/>
                </a:solidFill>
                <a:latin typeface="+mn-ea"/>
              </a:rPr>
              <a:t>LSTM</a:t>
            </a:r>
            <a:r>
              <a:rPr kumimoji="1" lang="zh-CN" altLang="en-US" sz="3200" dirty="0">
                <a:solidFill>
                  <a:schemeClr val="tx1"/>
                </a:solidFill>
                <a:latin typeface="+mn-ea"/>
              </a:rPr>
              <a:t>、</a:t>
            </a:r>
            <a:r>
              <a:rPr kumimoji="1" lang="en-US" altLang="zh-CN" sz="3200" dirty="0">
                <a:solidFill>
                  <a:schemeClr val="tx1"/>
                </a:solidFill>
                <a:latin typeface="+mn-ea"/>
              </a:rPr>
              <a:t>transformer</a:t>
            </a:r>
            <a:r>
              <a:rPr kumimoji="1" lang="zh-CN" altLang="en-US" sz="3200" dirty="0">
                <a:solidFill>
                  <a:schemeClr val="tx1"/>
                </a:solidFill>
                <a:latin typeface="+mn-ea"/>
              </a:rPr>
              <a:t>等</a:t>
            </a:r>
            <a:endParaRPr kumimoji="1" lang="en-US" altLang="zh-CN" sz="3200" dirty="0">
              <a:solidFill>
                <a:schemeClr val="tx1"/>
              </a:solidFill>
              <a:latin typeface="+mn-ea"/>
            </a:endParaRPr>
          </a:p>
          <a:p>
            <a:pPr>
              <a:buFont typeface="Arial" panose="020B0604020202020204" pitchFamily="34" charset="0"/>
              <a:buChar char="•"/>
            </a:pPr>
            <a:endParaRPr kumimoji="1" lang="en-US" altLang="zh-CN" sz="2400" dirty="0">
              <a:latin typeface="+mn-ea"/>
            </a:endParaRPr>
          </a:p>
        </p:txBody>
      </p:sp>
      <p:pic>
        <p:nvPicPr>
          <p:cNvPr id="6" name="图片 5">
            <a:extLst>
              <a:ext uri="{FF2B5EF4-FFF2-40B4-BE49-F238E27FC236}">
                <a16:creationId xmlns:a16="http://schemas.microsoft.com/office/drawing/2014/main" id="{78B9F148-238F-866F-5848-5457EFD62CC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536989" y="2196919"/>
            <a:ext cx="9132277" cy="3894371"/>
          </a:xfrm>
          <a:prstGeom prst="rect">
            <a:avLst/>
          </a:prstGeom>
        </p:spPr>
      </p:pic>
    </p:spTree>
    <p:extLst>
      <p:ext uri="{BB962C8B-B14F-4D97-AF65-F5344CB8AC3E}">
        <p14:creationId xmlns:p14="http://schemas.microsoft.com/office/powerpoint/2010/main" val="3674094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2D3C6FD-AE33-0F91-1B15-98DB103081E6}"/>
              </a:ext>
            </a:extLst>
          </p:cNvPr>
          <p:cNvSpPr>
            <a:spLocks noGrp="1"/>
          </p:cNvSpPr>
          <p:nvPr>
            <p:ph type="body" sz="quarter" idx="11"/>
          </p:nvPr>
        </p:nvSpPr>
        <p:spPr/>
        <p:txBody>
          <a:bodyPr/>
          <a:lstStyle/>
          <a:p>
            <a:r>
              <a:rPr kumimoji="1" lang="zh-CN" altLang="en-US" dirty="0"/>
              <a:t>规模</a:t>
            </a:r>
          </a:p>
        </p:txBody>
      </p:sp>
      <p:sp>
        <p:nvSpPr>
          <p:cNvPr id="3" name="文本占位符 2">
            <a:extLst>
              <a:ext uri="{FF2B5EF4-FFF2-40B4-BE49-F238E27FC236}">
                <a16:creationId xmlns:a16="http://schemas.microsoft.com/office/drawing/2014/main" id="{9880E1CD-7209-CD50-C4E7-88D8726141FA}"/>
              </a:ext>
            </a:extLst>
          </p:cNvPr>
          <p:cNvSpPr>
            <a:spLocks noGrp="1"/>
          </p:cNvSpPr>
          <p:nvPr>
            <p:ph type="body" sz="quarter" idx="12"/>
          </p:nvPr>
        </p:nvSpPr>
        <p:spPr/>
        <p:txBody>
          <a:bodyPr/>
          <a:lstStyle/>
          <a:p>
            <a:endParaRPr kumimoji="1" lang="zh-CN" altLang="en-US" dirty="0"/>
          </a:p>
        </p:txBody>
      </p:sp>
      <p:sp>
        <p:nvSpPr>
          <p:cNvPr id="4" name="文本占位符 3">
            <a:extLst>
              <a:ext uri="{FF2B5EF4-FFF2-40B4-BE49-F238E27FC236}">
                <a16:creationId xmlns:a16="http://schemas.microsoft.com/office/drawing/2014/main" id="{B9C1C749-705A-0EFC-5A39-BA18692B03C3}"/>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FCC0B6F2-77E5-A78B-CB9C-EAFE302C4D21}"/>
              </a:ext>
            </a:extLst>
          </p:cNvPr>
          <p:cNvSpPr>
            <a:spLocks noGrp="1"/>
          </p:cNvSpPr>
          <p:nvPr>
            <p:ph type="body" sz="quarter" idx="14"/>
          </p:nvPr>
        </p:nvSpPr>
        <p:spPr/>
        <p:txBody>
          <a:bodyPr/>
          <a:lstStyle/>
          <a:p>
            <a:pPr>
              <a:buFont typeface="Arial" panose="020B0604020202020204" pitchFamily="34" charset="0"/>
              <a:buChar char="•"/>
            </a:pPr>
            <a:r>
              <a:rPr kumimoji="1" lang="zh-CN" altLang="en-US" sz="3200" b="1" dirty="0">
                <a:solidFill>
                  <a:schemeClr val="tx1"/>
                </a:solidFill>
                <a:latin typeface="+mn-ea"/>
              </a:rPr>
              <a:t>规模：</a:t>
            </a:r>
            <a:r>
              <a:rPr kumimoji="1" lang="zh-CN" altLang="en-US" sz="3200" dirty="0">
                <a:solidFill>
                  <a:schemeClr val="tx1"/>
                </a:solidFill>
                <a:latin typeface="+mn-ea"/>
              </a:rPr>
              <a:t>深度、宽度、参数量</a:t>
            </a:r>
            <a:endParaRPr kumimoji="1" lang="en-US" altLang="zh-CN" sz="3200" dirty="0">
              <a:solidFill>
                <a:schemeClr val="tx1"/>
              </a:solidFill>
              <a:latin typeface="+mn-ea"/>
            </a:endParaRPr>
          </a:p>
          <a:p>
            <a:pPr>
              <a:buFont typeface="Arial" panose="020B0604020202020204" pitchFamily="34" charset="0"/>
              <a:buChar char="•"/>
            </a:pPr>
            <a:endParaRPr kumimoji="1" lang="en-US" altLang="zh-CN" sz="2400" dirty="0">
              <a:solidFill>
                <a:schemeClr val="tx1"/>
              </a:solidFill>
              <a:latin typeface="+mn-ea"/>
            </a:endParaRPr>
          </a:p>
          <a:p>
            <a:pPr>
              <a:buFont typeface="Arial" panose="020B0604020202020204" pitchFamily="34" charset="0"/>
              <a:buChar char="•"/>
            </a:pPr>
            <a:endParaRPr kumimoji="1" lang="en-US" altLang="zh-CN" sz="2000" dirty="0">
              <a:solidFill>
                <a:schemeClr val="tx1"/>
              </a:solidFill>
              <a:latin typeface="+mn-ea"/>
            </a:endParaRPr>
          </a:p>
          <a:p>
            <a:pPr>
              <a:buFont typeface="Arial" panose="020B0604020202020204" pitchFamily="34" charset="0"/>
              <a:buChar char="•"/>
            </a:pPr>
            <a:endParaRPr kumimoji="1" lang="en-US" altLang="zh-CN" dirty="0">
              <a:solidFill>
                <a:schemeClr val="tx1"/>
              </a:solidFill>
              <a:latin typeface="+mn-ea"/>
            </a:endParaRPr>
          </a:p>
          <a:p>
            <a:pPr>
              <a:buFont typeface="Arial" panose="020B0604020202020204" pitchFamily="34" charset="0"/>
              <a:buChar char="•"/>
            </a:pPr>
            <a:endParaRPr kumimoji="1" lang="en-US" altLang="zh-CN" sz="2000" dirty="0">
              <a:solidFill>
                <a:schemeClr val="tx1"/>
              </a:solidFill>
              <a:latin typeface="+mn-ea"/>
            </a:endParaRPr>
          </a:p>
          <a:p>
            <a:pPr>
              <a:buFont typeface="Arial" panose="020B0604020202020204" pitchFamily="34" charset="0"/>
              <a:buChar char="•"/>
            </a:pPr>
            <a:endParaRPr kumimoji="1" lang="en-US" altLang="zh-CN" dirty="0">
              <a:solidFill>
                <a:schemeClr val="tx1"/>
              </a:solidFill>
              <a:latin typeface="+mn-ea"/>
            </a:endParaRPr>
          </a:p>
          <a:p>
            <a:pPr>
              <a:buFont typeface="Arial" panose="020B0604020202020204" pitchFamily="34" charset="0"/>
              <a:buChar char="•"/>
            </a:pPr>
            <a:endParaRPr kumimoji="1" lang="en-US" altLang="zh-CN" sz="2000" dirty="0">
              <a:solidFill>
                <a:schemeClr val="tx1"/>
              </a:solidFill>
              <a:latin typeface="+mn-ea"/>
            </a:endParaRPr>
          </a:p>
        </p:txBody>
      </p:sp>
      <p:pic>
        <p:nvPicPr>
          <p:cNvPr id="6" name="图片 5">
            <a:extLst>
              <a:ext uri="{FF2B5EF4-FFF2-40B4-BE49-F238E27FC236}">
                <a16:creationId xmlns:a16="http://schemas.microsoft.com/office/drawing/2014/main" id="{85FF0D3D-E30E-B97E-6E93-4EDD82AFC0F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083785" y="2012949"/>
            <a:ext cx="5733872" cy="3730471"/>
          </a:xfrm>
          <a:prstGeom prst="rect">
            <a:avLst/>
          </a:prstGeom>
        </p:spPr>
      </p:pic>
      <p:sp>
        <p:nvSpPr>
          <p:cNvPr id="8" name="文本框 7">
            <a:extLst>
              <a:ext uri="{FF2B5EF4-FFF2-40B4-BE49-F238E27FC236}">
                <a16:creationId xmlns:a16="http://schemas.microsoft.com/office/drawing/2014/main" id="{7358F84E-5556-E95D-726C-812A2A2245A6}"/>
              </a:ext>
            </a:extLst>
          </p:cNvPr>
          <p:cNvSpPr txBox="1"/>
          <p:nvPr/>
        </p:nvSpPr>
        <p:spPr>
          <a:xfrm>
            <a:off x="8442242" y="3592996"/>
            <a:ext cx="2547905" cy="646331"/>
          </a:xfrm>
          <a:prstGeom prst="rect">
            <a:avLst/>
          </a:prstGeom>
          <a:noFill/>
        </p:spPr>
        <p:txBody>
          <a:bodyPr wrap="square">
            <a:spAutoFit/>
          </a:bodyPr>
          <a:lstStyle/>
          <a:p>
            <a:pPr algn="ctr"/>
            <a:r>
              <a:rPr lang="zh-CN" altLang="en-US" sz="1800" dirty="0">
                <a:solidFill>
                  <a:srgbClr val="000000"/>
                </a:solidFill>
                <a:latin typeface="等线" panose="02010600030101010101" charset="-122"/>
                <a:ea typeface="等线" panose="02010600030101010101" charset="-122"/>
              </a:rPr>
              <a:t>细曲线表示训练误差，粗曲线表示测试误差。</a:t>
            </a:r>
            <a:endParaRPr lang="en-US" altLang="zh-CN" sz="1800" dirty="0">
              <a:solidFill>
                <a:srgbClr val="000000"/>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2326588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4CA4E34-5D33-7245-8928-FBAF2D1A2AD5}"/>
              </a:ext>
            </a:extLst>
          </p:cNvPr>
          <p:cNvSpPr>
            <a:spLocks noGrp="1"/>
          </p:cNvSpPr>
          <p:nvPr>
            <p:ph type="body" sz="quarter" idx="11"/>
          </p:nvPr>
        </p:nvSpPr>
        <p:spPr/>
        <p:txBody>
          <a:bodyPr/>
          <a:lstStyle/>
          <a:p>
            <a:r>
              <a:rPr kumimoji="1" lang="zh-CN" altLang="en-US" dirty="0"/>
              <a:t>数据的要素</a:t>
            </a:r>
          </a:p>
        </p:txBody>
      </p:sp>
      <p:sp>
        <p:nvSpPr>
          <p:cNvPr id="3" name="文本占位符 2">
            <a:extLst>
              <a:ext uri="{FF2B5EF4-FFF2-40B4-BE49-F238E27FC236}">
                <a16:creationId xmlns:a16="http://schemas.microsoft.com/office/drawing/2014/main" id="{C969C84A-64DA-209A-AB4F-723058C9DD03}"/>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7CAF4CA3-E660-4FE6-8CF7-74B671FB2531}"/>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FE5E435D-A9B3-343F-3BBC-7EAAAEFE0BA0}"/>
              </a:ext>
            </a:extLst>
          </p:cNvPr>
          <p:cNvSpPr>
            <a:spLocks noGrp="1"/>
          </p:cNvSpPr>
          <p:nvPr>
            <p:ph type="body" sz="quarter" idx="14"/>
          </p:nvPr>
        </p:nvSpPr>
        <p:spPr/>
        <p:txBody>
          <a:bodyPr/>
          <a:lstStyle/>
          <a:p>
            <a:pPr>
              <a:buFont typeface="Arial" panose="020B0604020202020204" pitchFamily="34" charset="0"/>
              <a:buChar char="•"/>
            </a:pPr>
            <a:r>
              <a:rPr kumimoji="1" lang="zh-CN" altLang="en-US" sz="3200" b="1" dirty="0">
                <a:solidFill>
                  <a:schemeClr val="tx1"/>
                </a:solidFill>
                <a:latin typeface="+mn-ea"/>
              </a:rPr>
              <a:t>目标函数</a:t>
            </a:r>
            <a:r>
              <a:rPr kumimoji="1" lang="en-US" altLang="zh-CN" sz="3200" b="1" dirty="0">
                <a:solidFill>
                  <a:schemeClr val="tx1"/>
                </a:solidFill>
                <a:latin typeface="+mn-ea"/>
              </a:rPr>
              <a:t>/</a:t>
            </a:r>
            <a:r>
              <a:rPr kumimoji="1" lang="zh-CN" altLang="en-US" sz="3200" b="1" dirty="0">
                <a:solidFill>
                  <a:schemeClr val="tx1"/>
                </a:solidFill>
                <a:latin typeface="+mn-ea"/>
              </a:rPr>
              <a:t>任务：</a:t>
            </a:r>
            <a:r>
              <a:rPr kumimoji="1" lang="zh-CN" altLang="en-US" sz="3200" dirty="0">
                <a:solidFill>
                  <a:schemeClr val="tx1"/>
                </a:solidFill>
                <a:latin typeface="+mn-ea"/>
              </a:rPr>
              <a:t>围棋、图像识别、自然语言处理等</a:t>
            </a:r>
            <a:endParaRPr kumimoji="1" lang="en-US" altLang="zh-CN" sz="3200" dirty="0">
              <a:solidFill>
                <a:schemeClr val="tx1"/>
              </a:solidFill>
              <a:latin typeface="+mn-ea"/>
            </a:endParaRPr>
          </a:p>
          <a:p>
            <a:pPr>
              <a:buFont typeface="Arial" panose="020B0604020202020204" pitchFamily="34" charset="0"/>
              <a:buChar char="•"/>
            </a:pPr>
            <a:r>
              <a:rPr kumimoji="1" lang="zh-CN" altLang="en-US" sz="3200" b="1" dirty="0">
                <a:solidFill>
                  <a:schemeClr val="tx1"/>
                </a:solidFill>
                <a:latin typeface="+mn-ea"/>
              </a:rPr>
              <a:t>数据量</a:t>
            </a:r>
            <a:endParaRPr kumimoji="1" lang="en-US" altLang="zh-CN" sz="3200" b="1" dirty="0">
              <a:solidFill>
                <a:schemeClr val="tx1"/>
              </a:solidFill>
              <a:latin typeface="+mn-ea"/>
            </a:endParaRPr>
          </a:p>
          <a:p>
            <a:pPr>
              <a:buFont typeface="Arial" panose="020B0604020202020204" pitchFamily="34" charset="0"/>
              <a:buChar char="•"/>
            </a:pPr>
            <a:r>
              <a:rPr kumimoji="1" lang="zh-CN" altLang="en-US" sz="3200" b="1" dirty="0">
                <a:solidFill>
                  <a:schemeClr val="tx1"/>
                </a:solidFill>
                <a:latin typeface="+mn-ea"/>
              </a:rPr>
              <a:t>数据分布</a:t>
            </a:r>
            <a:endParaRPr kumimoji="1" lang="en-US" altLang="zh-CN" sz="3200" b="1" dirty="0">
              <a:solidFill>
                <a:schemeClr val="tx1"/>
              </a:solidFill>
              <a:latin typeface="+mn-ea"/>
            </a:endParaRPr>
          </a:p>
          <a:p>
            <a:pPr>
              <a:buFont typeface="Arial" panose="020B0604020202020204" pitchFamily="34" charset="0"/>
              <a:buChar char="•"/>
            </a:pPr>
            <a:endParaRPr kumimoji="1" lang="en-US" altLang="zh-CN" sz="3200" dirty="0">
              <a:solidFill>
                <a:schemeClr val="tx1"/>
              </a:solidFill>
              <a:latin typeface="+mn-ea"/>
            </a:endParaRPr>
          </a:p>
          <a:p>
            <a:pPr>
              <a:buFont typeface="Arial" panose="020B0604020202020204" pitchFamily="34" charset="0"/>
              <a:buChar char="•"/>
            </a:pPr>
            <a:endParaRPr kumimoji="1" lang="en-US" altLang="zh-CN" sz="3200" dirty="0">
              <a:solidFill>
                <a:schemeClr val="tx1"/>
              </a:solidFill>
              <a:latin typeface="+mn-ea"/>
            </a:endParaRPr>
          </a:p>
          <a:p>
            <a:pPr>
              <a:buFont typeface="Arial" panose="020B0604020202020204" pitchFamily="34" charset="0"/>
              <a:buChar char="•"/>
            </a:pPr>
            <a:endParaRPr kumimoji="1" lang="en-US" altLang="zh-CN" sz="2400" dirty="0">
              <a:latin typeface="+mn-ea"/>
            </a:endParaRPr>
          </a:p>
        </p:txBody>
      </p:sp>
    </p:spTree>
    <p:extLst>
      <p:ext uri="{BB962C8B-B14F-4D97-AF65-F5344CB8AC3E}">
        <p14:creationId xmlns:p14="http://schemas.microsoft.com/office/powerpoint/2010/main" val="36721647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985BA7C-81CF-159D-F94C-922747F58681}"/>
              </a:ext>
            </a:extLst>
          </p:cNvPr>
          <p:cNvSpPr>
            <a:spLocks noGrp="1"/>
          </p:cNvSpPr>
          <p:nvPr>
            <p:ph type="body" sz="quarter" idx="11"/>
          </p:nvPr>
        </p:nvSpPr>
        <p:spPr/>
        <p:txBody>
          <a:bodyPr/>
          <a:lstStyle/>
          <a:p>
            <a:r>
              <a:rPr kumimoji="1" lang="zh-CN" altLang="en-US" dirty="0"/>
              <a:t>目标函数</a:t>
            </a:r>
          </a:p>
        </p:txBody>
      </p:sp>
      <p:sp>
        <p:nvSpPr>
          <p:cNvPr id="3" name="文本占位符 2">
            <a:extLst>
              <a:ext uri="{FF2B5EF4-FFF2-40B4-BE49-F238E27FC236}">
                <a16:creationId xmlns:a16="http://schemas.microsoft.com/office/drawing/2014/main" id="{AC219174-38A6-B9AE-FA77-5D50A5F6453B}"/>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E916895B-7FD2-7733-EDF8-13E4452ABA05}"/>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1682869E-A3FB-5DD4-DE71-5C560DE4AB36}"/>
              </a:ext>
            </a:extLst>
          </p:cNvPr>
          <p:cNvSpPr>
            <a:spLocks noGrp="1"/>
          </p:cNvSpPr>
          <p:nvPr>
            <p:ph type="body" sz="quarter" idx="14"/>
          </p:nvPr>
        </p:nvSpPr>
        <p:spPr/>
        <p:txBody>
          <a:bodyPr/>
          <a:lstStyle/>
          <a:p>
            <a:pPr marL="0" indent="0">
              <a:buNone/>
            </a:pPr>
            <a:r>
              <a:rPr kumimoji="1" lang="zh-CN" altLang="en-US" sz="2400" b="1" dirty="0">
                <a:solidFill>
                  <a:schemeClr val="tx1"/>
                </a:solidFill>
                <a:latin typeface="+mn-ea"/>
              </a:rPr>
              <a:t>深度学习能拟合好什么样的目标函数？</a:t>
            </a:r>
            <a:endParaRPr kumimoji="1" lang="en-US" altLang="zh-CN" sz="2400" b="1" dirty="0">
              <a:solidFill>
                <a:schemeClr val="tx1"/>
              </a:solidFill>
              <a:latin typeface="+mn-ea"/>
            </a:endParaRPr>
          </a:p>
          <a:p>
            <a:pPr>
              <a:buFont typeface="Arial" panose="020B0604020202020204" pitchFamily="34" charset="0"/>
              <a:buChar char="•"/>
            </a:pPr>
            <a:r>
              <a:rPr kumimoji="1" lang="zh-CN" altLang="en-US" sz="2400" dirty="0">
                <a:solidFill>
                  <a:schemeClr val="tx1"/>
                </a:solidFill>
                <a:latin typeface="+mn-ea"/>
              </a:rPr>
              <a:t>深度学习往往能解决人能够做好的数据</a:t>
            </a:r>
            <a:r>
              <a:rPr kumimoji="1" lang="en-US" altLang="zh-CN" sz="2400" dirty="0">
                <a:solidFill>
                  <a:schemeClr val="tx1"/>
                </a:solidFill>
                <a:latin typeface="+mn-ea"/>
              </a:rPr>
              <a:t>/</a:t>
            </a:r>
            <a:r>
              <a:rPr kumimoji="1" lang="zh-CN" altLang="en-US" sz="2400" dirty="0">
                <a:solidFill>
                  <a:schemeClr val="tx1"/>
                </a:solidFill>
                <a:latin typeface="+mn-ea"/>
              </a:rPr>
              <a:t>任务</a:t>
            </a:r>
            <a:endParaRPr kumimoji="1" lang="en-US" altLang="zh-CN" sz="2400" dirty="0">
              <a:solidFill>
                <a:schemeClr val="tx1"/>
              </a:solidFill>
              <a:latin typeface="+mn-ea"/>
            </a:endParaRPr>
          </a:p>
          <a:p>
            <a:pPr lvl="1"/>
            <a:r>
              <a:rPr kumimoji="1" lang="zh-CN" altLang="en-US" sz="2400" dirty="0">
                <a:solidFill>
                  <a:schemeClr val="tx1"/>
                </a:solidFill>
                <a:latin typeface="+mn-ea"/>
              </a:rPr>
              <a:t>图像识别、文本翻译</a:t>
            </a:r>
            <a:r>
              <a:rPr kumimoji="1" lang="en-US" altLang="zh-CN" sz="2400" dirty="0">
                <a:solidFill>
                  <a:schemeClr val="tx1"/>
                </a:solidFill>
                <a:latin typeface="+mn-ea"/>
              </a:rPr>
              <a:t>……</a:t>
            </a:r>
          </a:p>
          <a:p>
            <a:pPr>
              <a:buFont typeface="Arial" panose="020B0604020202020204" pitchFamily="34" charset="0"/>
              <a:buChar char="•"/>
            </a:pPr>
            <a:endParaRPr kumimoji="1" lang="en-US" altLang="zh-CN" sz="2400" dirty="0">
              <a:solidFill>
                <a:schemeClr val="tx1"/>
              </a:solidFill>
              <a:latin typeface="+mn-ea"/>
            </a:endParaRPr>
          </a:p>
          <a:p>
            <a:pPr>
              <a:buFont typeface="Arial" panose="020B0604020202020204" pitchFamily="34" charset="0"/>
              <a:buChar char="•"/>
            </a:pPr>
            <a:r>
              <a:rPr kumimoji="1" lang="zh-CN" altLang="en-US" sz="2400" dirty="0">
                <a:solidFill>
                  <a:schemeClr val="tx1"/>
                </a:solidFill>
                <a:latin typeface="+mn-ea"/>
              </a:rPr>
              <a:t>大语言模型难以做好大数乘法</a:t>
            </a:r>
            <a:endParaRPr kumimoji="1" lang="en-US" altLang="zh-CN" sz="2400" dirty="0">
              <a:solidFill>
                <a:schemeClr val="tx1"/>
              </a:solidFill>
              <a:latin typeface="+mn-ea"/>
            </a:endParaRPr>
          </a:p>
          <a:p>
            <a:pPr>
              <a:buFont typeface="Arial" panose="020B0604020202020204" pitchFamily="34" charset="0"/>
              <a:buChar char="•"/>
            </a:pPr>
            <a:endParaRPr kumimoji="1" lang="en-US" altLang="zh-CN" sz="2400" dirty="0">
              <a:solidFill>
                <a:schemeClr val="tx1"/>
              </a:solidFill>
              <a:latin typeface="+mn-ea"/>
            </a:endParaRPr>
          </a:p>
        </p:txBody>
      </p:sp>
      <p:sp>
        <p:nvSpPr>
          <p:cNvPr id="7" name="文本框 6">
            <a:extLst>
              <a:ext uri="{FF2B5EF4-FFF2-40B4-BE49-F238E27FC236}">
                <a16:creationId xmlns:a16="http://schemas.microsoft.com/office/drawing/2014/main" id="{8B7337CD-62FD-A05F-D9E8-FDBE3CE6B252}"/>
              </a:ext>
            </a:extLst>
          </p:cNvPr>
          <p:cNvSpPr txBox="1"/>
          <p:nvPr/>
        </p:nvSpPr>
        <p:spPr>
          <a:xfrm>
            <a:off x="7864928" y="3963960"/>
            <a:ext cx="3308169" cy="1569660"/>
          </a:xfrm>
          <a:prstGeom prst="rect">
            <a:avLst/>
          </a:prstGeom>
          <a:noFill/>
        </p:spPr>
        <p:txBody>
          <a:bodyPr wrap="square" rtlCol="0">
            <a:spAutoFit/>
          </a:bodyPr>
          <a:lstStyle/>
          <a:p>
            <a:r>
              <a:rPr kumimoji="1" lang="zh-CN" altLang="en-US" sz="2400" dirty="0"/>
              <a:t>模型：</a:t>
            </a:r>
            <a:r>
              <a:rPr kumimoji="1" lang="en-US" altLang="zh-CN" sz="2400" dirty="0"/>
              <a:t>Claude</a:t>
            </a:r>
            <a:r>
              <a:rPr kumimoji="1" lang="zh-CN" altLang="en-US" sz="2400" dirty="0"/>
              <a:t> </a:t>
            </a:r>
            <a:r>
              <a:rPr kumimoji="1" lang="en-US" altLang="zh-CN" sz="2400" dirty="0"/>
              <a:t>3</a:t>
            </a:r>
            <a:r>
              <a:rPr kumimoji="1" lang="zh-CN" altLang="en-US" sz="2400" dirty="0"/>
              <a:t> </a:t>
            </a:r>
            <a:r>
              <a:rPr kumimoji="1" lang="en-US" altLang="zh-CN" sz="2400" dirty="0"/>
              <a:t>opus</a:t>
            </a:r>
          </a:p>
          <a:p>
            <a:endParaRPr kumimoji="1" lang="en-US" altLang="zh-CN" sz="2400" dirty="0"/>
          </a:p>
          <a:p>
            <a:r>
              <a:rPr kumimoji="1" lang="zh-CN" altLang="en-US" sz="2400" dirty="0"/>
              <a:t>这是错误的！正确答案为</a:t>
            </a:r>
            <a:r>
              <a:rPr kumimoji="1" lang="en-US" altLang="zh-CN" sz="2400" dirty="0">
                <a:solidFill>
                  <a:srgbClr val="FF0000"/>
                </a:solidFill>
              </a:rPr>
              <a:t>3179963</a:t>
            </a:r>
            <a:endParaRPr kumimoji="1" lang="zh-CN" altLang="en-US" sz="2400" dirty="0">
              <a:solidFill>
                <a:srgbClr val="FF0000"/>
              </a:solidFill>
            </a:endParaRPr>
          </a:p>
        </p:txBody>
      </p:sp>
      <p:pic>
        <p:nvPicPr>
          <p:cNvPr id="8" name="图片 7">
            <a:extLst>
              <a:ext uri="{FF2B5EF4-FFF2-40B4-BE49-F238E27FC236}">
                <a16:creationId xmlns:a16="http://schemas.microsoft.com/office/drawing/2014/main" id="{4BB41581-F03C-2A86-2479-CFCDCCBE990D}"/>
              </a:ext>
            </a:extLst>
          </p:cNvPr>
          <p:cNvPicPr>
            <a:picLocks noChangeAspect="1"/>
          </p:cNvPicPr>
          <p:nvPr/>
        </p:nvPicPr>
        <p:blipFill>
          <a:blip r:embed="rId2"/>
          <a:stretch>
            <a:fillRect/>
          </a:stretch>
        </p:blipFill>
        <p:spPr>
          <a:xfrm>
            <a:off x="426720" y="3611881"/>
            <a:ext cx="6202680" cy="2273819"/>
          </a:xfrm>
          <a:prstGeom prst="rect">
            <a:avLst/>
          </a:prstGeom>
        </p:spPr>
      </p:pic>
    </p:spTree>
    <p:extLst>
      <p:ext uri="{BB962C8B-B14F-4D97-AF65-F5344CB8AC3E}">
        <p14:creationId xmlns:p14="http://schemas.microsoft.com/office/powerpoint/2010/main" val="6546552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E3344F6-B5B6-93EE-EBFE-8C727D3B8F54}"/>
              </a:ext>
            </a:extLst>
          </p:cNvPr>
          <p:cNvSpPr>
            <a:spLocks noGrp="1"/>
          </p:cNvSpPr>
          <p:nvPr>
            <p:ph type="body" sz="quarter" idx="11"/>
          </p:nvPr>
        </p:nvSpPr>
        <p:spPr/>
        <p:txBody>
          <a:bodyPr/>
          <a:lstStyle/>
          <a:p>
            <a:r>
              <a:rPr kumimoji="1" lang="zh-CN" altLang="en-US" dirty="0"/>
              <a:t>数据量和分布</a:t>
            </a:r>
          </a:p>
        </p:txBody>
      </p:sp>
      <p:sp>
        <p:nvSpPr>
          <p:cNvPr id="3" name="文本占位符 2">
            <a:extLst>
              <a:ext uri="{FF2B5EF4-FFF2-40B4-BE49-F238E27FC236}">
                <a16:creationId xmlns:a16="http://schemas.microsoft.com/office/drawing/2014/main" id="{1988818D-09B4-99D4-294B-9A16D0074FCE}"/>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C3E1D07F-0166-2555-681D-ED923A481400}"/>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B4338CE3-D4EE-7D08-C1A2-57DC9374C8E0}"/>
              </a:ext>
            </a:extLst>
          </p:cNvPr>
          <p:cNvSpPr>
            <a:spLocks noGrp="1"/>
          </p:cNvSpPr>
          <p:nvPr>
            <p:ph type="body" sz="quarter" idx="14"/>
          </p:nvPr>
        </p:nvSpPr>
        <p:spPr/>
        <p:txBody>
          <a:bodyPr/>
          <a:lstStyle/>
          <a:p>
            <a:pPr>
              <a:buFont typeface="Arial" panose="020B0604020202020204" pitchFamily="34" charset="0"/>
              <a:buChar char="•"/>
            </a:pPr>
            <a:r>
              <a:rPr kumimoji="1" lang="zh-CN" altLang="en-US" sz="2800" b="1" dirty="0">
                <a:solidFill>
                  <a:schemeClr val="tx1"/>
                </a:solidFill>
                <a:latin typeface="+mn-ea"/>
              </a:rPr>
              <a:t>数据量：一盘对局能让深度学习学好围棋吗？</a:t>
            </a:r>
            <a:endParaRPr kumimoji="1" lang="en-US" altLang="zh-CN" sz="2400" dirty="0">
              <a:solidFill>
                <a:schemeClr val="tx1"/>
              </a:solidFill>
              <a:latin typeface="+mn-ea"/>
            </a:endParaRPr>
          </a:p>
          <a:p>
            <a:pPr>
              <a:buFont typeface="Arial" panose="020B0604020202020204" pitchFamily="34" charset="0"/>
              <a:buChar char="•"/>
            </a:pPr>
            <a:r>
              <a:rPr kumimoji="1" lang="zh-CN" altLang="en-US" sz="2800" b="1" dirty="0">
                <a:solidFill>
                  <a:schemeClr val="tx1"/>
                </a:solidFill>
                <a:latin typeface="+mn-ea"/>
              </a:rPr>
              <a:t>数据分布：以下两张图片来自同一个分布吗？</a:t>
            </a:r>
            <a:endParaRPr kumimoji="1" lang="en-US" altLang="zh-CN" sz="2800" b="1" dirty="0">
              <a:solidFill>
                <a:schemeClr val="tx1"/>
              </a:solidFill>
              <a:latin typeface="+mn-ea"/>
            </a:endParaRPr>
          </a:p>
        </p:txBody>
      </p:sp>
      <p:pic>
        <p:nvPicPr>
          <p:cNvPr id="6" name="图片 5">
            <a:extLst>
              <a:ext uri="{FF2B5EF4-FFF2-40B4-BE49-F238E27FC236}">
                <a16:creationId xmlns:a16="http://schemas.microsoft.com/office/drawing/2014/main" id="{A8892B23-5C46-439F-98A0-53F5D9200039}"/>
              </a:ext>
            </a:extLst>
          </p:cNvPr>
          <p:cNvPicPr>
            <a:picLocks noChangeAspect="1"/>
          </p:cNvPicPr>
          <p:nvPr/>
        </p:nvPicPr>
        <p:blipFill>
          <a:blip r:embed="rId2"/>
          <a:stretch>
            <a:fillRect/>
          </a:stretch>
        </p:blipFill>
        <p:spPr>
          <a:xfrm>
            <a:off x="1631652" y="2165374"/>
            <a:ext cx="3114911" cy="3224849"/>
          </a:xfrm>
          <a:prstGeom prst="rect">
            <a:avLst/>
          </a:prstGeom>
        </p:spPr>
      </p:pic>
      <p:pic>
        <p:nvPicPr>
          <p:cNvPr id="7" name="图片 6">
            <a:extLst>
              <a:ext uri="{FF2B5EF4-FFF2-40B4-BE49-F238E27FC236}">
                <a16:creationId xmlns:a16="http://schemas.microsoft.com/office/drawing/2014/main" id="{FFC22B1E-BD87-4D2A-8223-A05DFBDB528A}"/>
              </a:ext>
            </a:extLst>
          </p:cNvPr>
          <p:cNvPicPr>
            <a:picLocks noChangeAspect="1"/>
          </p:cNvPicPr>
          <p:nvPr/>
        </p:nvPicPr>
        <p:blipFill>
          <a:blip r:embed="rId3"/>
          <a:stretch>
            <a:fillRect/>
          </a:stretch>
        </p:blipFill>
        <p:spPr>
          <a:xfrm>
            <a:off x="6059159" y="2157447"/>
            <a:ext cx="3206267" cy="3281269"/>
          </a:xfrm>
          <a:prstGeom prst="rect">
            <a:avLst/>
          </a:prstGeom>
        </p:spPr>
      </p:pic>
      <p:sp>
        <p:nvSpPr>
          <p:cNvPr id="8" name="文本框 7">
            <a:extLst>
              <a:ext uri="{FF2B5EF4-FFF2-40B4-BE49-F238E27FC236}">
                <a16:creationId xmlns:a16="http://schemas.microsoft.com/office/drawing/2014/main" id="{8E40324E-25CD-4554-ACDE-453CCBDCFF3B}"/>
              </a:ext>
            </a:extLst>
          </p:cNvPr>
          <p:cNvSpPr txBox="1"/>
          <p:nvPr/>
        </p:nvSpPr>
        <p:spPr>
          <a:xfrm>
            <a:off x="9298057" y="6488668"/>
            <a:ext cx="2589143" cy="369332"/>
          </a:xfrm>
          <a:prstGeom prst="rect">
            <a:avLst/>
          </a:prstGeom>
          <a:noFill/>
        </p:spPr>
        <p:txBody>
          <a:bodyPr wrap="square" rtlCol="0">
            <a:spAutoFit/>
          </a:bodyPr>
          <a:lstStyle/>
          <a:p>
            <a:r>
              <a:rPr lang="en-US" altLang="zh-CN" dirty="0" err="1"/>
              <a:t>Hendrycks</a:t>
            </a:r>
            <a:r>
              <a:rPr lang="en-US" altLang="zh-CN" dirty="0"/>
              <a:t> et al., 2018</a:t>
            </a:r>
            <a:endParaRPr lang="zh-CN" altLang="en-US" dirty="0"/>
          </a:p>
        </p:txBody>
      </p:sp>
      <p:pic>
        <p:nvPicPr>
          <p:cNvPr id="9" name="图片 8">
            <a:extLst>
              <a:ext uri="{FF2B5EF4-FFF2-40B4-BE49-F238E27FC236}">
                <a16:creationId xmlns:a16="http://schemas.microsoft.com/office/drawing/2014/main" id="{E855AED9-E586-4ECF-8ED9-62819C1A62D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143234" y="5487209"/>
            <a:ext cx="4758455" cy="951691"/>
          </a:xfrm>
          <a:prstGeom prst="rect">
            <a:avLst/>
          </a:prstGeom>
        </p:spPr>
      </p:pic>
    </p:spTree>
    <p:extLst>
      <p:ext uri="{BB962C8B-B14F-4D97-AF65-F5344CB8AC3E}">
        <p14:creationId xmlns:p14="http://schemas.microsoft.com/office/powerpoint/2010/main" val="6179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A19224-5E6C-05B5-B14C-C6CBCEDA9257}"/>
              </a:ext>
            </a:extLst>
          </p:cNvPr>
          <p:cNvSpPr>
            <a:spLocks noGrp="1"/>
          </p:cNvSpPr>
          <p:nvPr>
            <p:ph type="body" sz="quarter" idx="11"/>
          </p:nvPr>
        </p:nvSpPr>
        <p:spPr/>
        <p:txBody>
          <a:bodyPr/>
          <a:lstStyle/>
          <a:p>
            <a:r>
              <a:rPr kumimoji="1" lang="zh-CN" altLang="en-US" dirty="0"/>
              <a:t>优化的要素</a:t>
            </a:r>
          </a:p>
        </p:txBody>
      </p:sp>
      <p:sp>
        <p:nvSpPr>
          <p:cNvPr id="3" name="文本占位符 2">
            <a:extLst>
              <a:ext uri="{FF2B5EF4-FFF2-40B4-BE49-F238E27FC236}">
                <a16:creationId xmlns:a16="http://schemas.microsoft.com/office/drawing/2014/main" id="{A79B7B6D-34A6-2F4A-4603-50EFD2585FB5}"/>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64A42E87-A8BA-B7AF-C182-A4E52FA5AE7F}"/>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CDCF20C2-77EE-31B6-BD11-3B3CFF5CD4E9}"/>
              </a:ext>
            </a:extLst>
          </p:cNvPr>
          <p:cNvSpPr>
            <a:spLocks noGrp="1"/>
          </p:cNvSpPr>
          <p:nvPr>
            <p:ph type="body" sz="quarter" idx="14"/>
          </p:nvPr>
        </p:nvSpPr>
        <p:spPr/>
        <p:txBody>
          <a:bodyPr/>
          <a:lstStyle/>
          <a:p>
            <a:pPr>
              <a:buFont typeface="Arial" panose="020B0604020202020204" pitchFamily="34" charset="0"/>
              <a:buChar char="•"/>
            </a:pPr>
            <a:r>
              <a:rPr kumimoji="1" lang="zh-CN" altLang="en-US" sz="3200" b="1" dirty="0">
                <a:solidFill>
                  <a:schemeClr val="tx1"/>
                </a:solidFill>
                <a:latin typeface="+mn-ea"/>
              </a:rPr>
              <a:t>初始化</a:t>
            </a:r>
            <a:r>
              <a:rPr kumimoji="1" lang="zh-CN" altLang="en-US" sz="3200" dirty="0">
                <a:solidFill>
                  <a:schemeClr val="tx1"/>
                </a:solidFill>
                <a:latin typeface="+mn-ea"/>
              </a:rPr>
              <a:t>：</a:t>
            </a:r>
            <a:r>
              <a:rPr kumimoji="1" lang="en-US" altLang="zh-CN" sz="3200" dirty="0" err="1">
                <a:solidFill>
                  <a:schemeClr val="tx1"/>
                </a:solidFill>
                <a:latin typeface="+mn-ea"/>
              </a:rPr>
              <a:t>LeCun</a:t>
            </a:r>
            <a:r>
              <a:rPr kumimoji="1" lang="zh-CN" altLang="en-US" sz="3200" dirty="0">
                <a:solidFill>
                  <a:schemeClr val="tx1"/>
                </a:solidFill>
                <a:latin typeface="+mn-ea"/>
              </a:rPr>
              <a:t>，</a:t>
            </a:r>
            <a:r>
              <a:rPr kumimoji="1" lang="en-US" altLang="zh-CN" sz="3200" dirty="0">
                <a:solidFill>
                  <a:schemeClr val="tx1"/>
                </a:solidFill>
                <a:latin typeface="+mn-ea"/>
              </a:rPr>
              <a:t>Xavier</a:t>
            </a:r>
            <a:r>
              <a:rPr kumimoji="1" lang="zh-CN" altLang="en-US" sz="3200" dirty="0">
                <a:solidFill>
                  <a:schemeClr val="tx1"/>
                </a:solidFill>
                <a:latin typeface="+mn-ea"/>
              </a:rPr>
              <a:t>，</a:t>
            </a:r>
            <a:r>
              <a:rPr kumimoji="1" lang="en-US" altLang="zh-CN" sz="3200" dirty="0" err="1">
                <a:solidFill>
                  <a:schemeClr val="tx1"/>
                </a:solidFill>
                <a:latin typeface="+mn-ea"/>
              </a:rPr>
              <a:t>Kaiming</a:t>
            </a:r>
            <a:r>
              <a:rPr kumimoji="1" lang="zh-CN" altLang="en-US" sz="3200" dirty="0">
                <a:solidFill>
                  <a:schemeClr val="tx1"/>
                </a:solidFill>
                <a:latin typeface="+mn-ea"/>
              </a:rPr>
              <a:t>等</a:t>
            </a:r>
            <a:endParaRPr kumimoji="1" lang="en-US" altLang="zh-CN" sz="3200" dirty="0">
              <a:solidFill>
                <a:schemeClr val="tx1"/>
              </a:solidFill>
              <a:latin typeface="+mn-ea"/>
            </a:endParaRPr>
          </a:p>
          <a:p>
            <a:pPr>
              <a:buFont typeface="Arial" panose="020B0604020202020204" pitchFamily="34" charset="0"/>
              <a:buChar char="•"/>
            </a:pPr>
            <a:r>
              <a:rPr kumimoji="1" lang="zh-CN" altLang="en-US" sz="3200" b="1" dirty="0">
                <a:solidFill>
                  <a:schemeClr val="tx1"/>
                </a:solidFill>
                <a:latin typeface="+mn-ea"/>
              </a:rPr>
              <a:t>训练策略</a:t>
            </a:r>
            <a:r>
              <a:rPr kumimoji="1" lang="zh-CN" altLang="en-US" sz="3200" dirty="0">
                <a:solidFill>
                  <a:schemeClr val="tx1"/>
                </a:solidFill>
                <a:latin typeface="+mn-ea"/>
              </a:rPr>
              <a:t>：学习率，优化器等</a:t>
            </a:r>
            <a:endParaRPr kumimoji="1" lang="en-US" altLang="zh-CN" sz="3200" dirty="0">
              <a:solidFill>
                <a:schemeClr val="tx1"/>
              </a:solidFill>
              <a:latin typeface="+mn-ea"/>
            </a:endParaRPr>
          </a:p>
          <a:p>
            <a:pPr>
              <a:buFont typeface="Arial" panose="020B0604020202020204" pitchFamily="34" charset="0"/>
              <a:buChar char="•"/>
            </a:pPr>
            <a:r>
              <a:rPr kumimoji="1" lang="zh-CN" altLang="en-US" sz="3200" b="1" dirty="0">
                <a:solidFill>
                  <a:schemeClr val="tx1"/>
                </a:solidFill>
                <a:latin typeface="+mn-ea"/>
              </a:rPr>
              <a:t>优化技巧</a:t>
            </a:r>
            <a:r>
              <a:rPr kumimoji="1" lang="zh-CN" altLang="en-US" sz="3200" dirty="0">
                <a:solidFill>
                  <a:schemeClr val="tx1"/>
                </a:solidFill>
                <a:latin typeface="+mn-ea"/>
              </a:rPr>
              <a:t>：</a:t>
            </a:r>
            <a:r>
              <a:rPr kumimoji="1" lang="en-US" altLang="zh-CN" sz="3200" dirty="0">
                <a:solidFill>
                  <a:schemeClr val="tx1"/>
                </a:solidFill>
                <a:latin typeface="+mn-ea"/>
              </a:rPr>
              <a:t>dropout</a:t>
            </a:r>
            <a:r>
              <a:rPr kumimoji="1" lang="zh-CN" altLang="en-US" sz="3200" dirty="0">
                <a:solidFill>
                  <a:schemeClr val="tx1"/>
                </a:solidFill>
                <a:latin typeface="+mn-ea"/>
              </a:rPr>
              <a:t>，批归一化</a:t>
            </a:r>
            <a:r>
              <a:rPr kumimoji="1" lang="en-US" altLang="zh-CN" sz="3200" dirty="0">
                <a:solidFill>
                  <a:schemeClr val="tx1"/>
                </a:solidFill>
                <a:latin typeface="+mn-ea"/>
              </a:rPr>
              <a:t> (Batch normalization)</a:t>
            </a:r>
            <a:r>
              <a:rPr kumimoji="1" lang="zh-CN" altLang="en-US" sz="3200" dirty="0">
                <a:solidFill>
                  <a:schemeClr val="tx1"/>
                </a:solidFill>
                <a:latin typeface="+mn-ea"/>
              </a:rPr>
              <a:t>等</a:t>
            </a:r>
          </a:p>
          <a:p>
            <a:pPr>
              <a:buFont typeface="Arial" panose="020B0604020202020204" pitchFamily="34" charset="0"/>
              <a:buChar char="•"/>
            </a:pPr>
            <a:endParaRPr kumimoji="1" lang="en-US" altLang="zh-CN" sz="3200" dirty="0">
              <a:solidFill>
                <a:schemeClr val="tx1"/>
              </a:solidFill>
              <a:latin typeface="+mn-ea"/>
            </a:endParaRPr>
          </a:p>
          <a:p>
            <a:pPr>
              <a:buFont typeface="Arial" panose="020B0604020202020204" pitchFamily="34" charset="0"/>
              <a:buChar char="•"/>
            </a:pPr>
            <a:endParaRPr kumimoji="1" lang="en-US" altLang="zh-CN" sz="2400" dirty="0">
              <a:solidFill>
                <a:schemeClr val="tx1"/>
              </a:solidFill>
              <a:latin typeface="+mn-ea"/>
            </a:endParaRPr>
          </a:p>
          <a:p>
            <a:pPr>
              <a:buFont typeface="Arial" panose="020B0604020202020204" pitchFamily="34" charset="0"/>
              <a:buChar char="•"/>
            </a:pPr>
            <a:endParaRPr kumimoji="1" lang="en-US" altLang="zh-CN" sz="2400" dirty="0">
              <a:latin typeface="+mn-ea"/>
            </a:endParaRPr>
          </a:p>
        </p:txBody>
      </p:sp>
    </p:spTree>
    <p:extLst>
      <p:ext uri="{BB962C8B-B14F-4D97-AF65-F5344CB8AC3E}">
        <p14:creationId xmlns:p14="http://schemas.microsoft.com/office/powerpoint/2010/main" val="17883633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A19224-5E6C-05B5-B14C-C6CBCEDA9257}"/>
              </a:ext>
            </a:extLst>
          </p:cNvPr>
          <p:cNvSpPr>
            <a:spLocks noGrp="1"/>
          </p:cNvSpPr>
          <p:nvPr>
            <p:ph type="body" sz="quarter" idx="11"/>
          </p:nvPr>
        </p:nvSpPr>
        <p:spPr/>
        <p:txBody>
          <a:bodyPr/>
          <a:lstStyle/>
          <a:p>
            <a:r>
              <a:rPr kumimoji="1" lang="zh-CN" altLang="en-US" dirty="0"/>
              <a:t>初始化</a:t>
            </a:r>
          </a:p>
        </p:txBody>
      </p:sp>
      <p:sp>
        <p:nvSpPr>
          <p:cNvPr id="3" name="文本占位符 2">
            <a:extLst>
              <a:ext uri="{FF2B5EF4-FFF2-40B4-BE49-F238E27FC236}">
                <a16:creationId xmlns:a16="http://schemas.microsoft.com/office/drawing/2014/main" id="{A79B7B6D-34A6-2F4A-4603-50EFD2585FB5}"/>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64A42E87-A8BA-B7AF-C182-A4E52FA5AE7F}"/>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CDCF20C2-77EE-31B6-BD11-3B3CFF5CD4E9}"/>
              </a:ext>
            </a:extLst>
          </p:cNvPr>
          <p:cNvSpPr>
            <a:spLocks noGrp="1"/>
          </p:cNvSpPr>
          <p:nvPr>
            <p:ph type="body" sz="quarter" idx="14"/>
          </p:nvPr>
        </p:nvSpPr>
        <p:spPr/>
        <p:txBody>
          <a:bodyPr/>
          <a:lstStyle/>
          <a:p>
            <a:pPr>
              <a:buFont typeface="Arial" panose="020B0604020202020204" pitchFamily="34" charset="0"/>
              <a:buChar char="•"/>
            </a:pPr>
            <a:r>
              <a:rPr kumimoji="1" lang="zh-CN" altLang="en-US" sz="2400" dirty="0">
                <a:solidFill>
                  <a:schemeClr val="tx1"/>
                </a:solidFill>
                <a:latin typeface="+mn-ea"/>
              </a:rPr>
              <a:t>常用初始化下神经网络通常会训练到泛化较好的点，但不合理的初始化一般容易导致过拟合。</a:t>
            </a:r>
            <a:endParaRPr kumimoji="1" lang="en-US" altLang="zh-CN" sz="2400" dirty="0">
              <a:solidFill>
                <a:schemeClr val="tx1"/>
              </a:solidFill>
              <a:latin typeface="+mn-ea"/>
            </a:endParaRPr>
          </a:p>
          <a:p>
            <a:pPr>
              <a:buFont typeface="Arial" panose="020B0604020202020204" pitchFamily="34" charset="0"/>
              <a:buChar char="•"/>
            </a:pPr>
            <a:endParaRPr kumimoji="1" lang="en-US" altLang="zh-CN" sz="2400" dirty="0">
              <a:latin typeface="+mn-ea"/>
            </a:endParaRPr>
          </a:p>
        </p:txBody>
      </p:sp>
      <p:pic>
        <p:nvPicPr>
          <p:cNvPr id="6" name="图片 5">
            <a:extLst>
              <a:ext uri="{FF2B5EF4-FFF2-40B4-BE49-F238E27FC236}">
                <a16:creationId xmlns:a16="http://schemas.microsoft.com/office/drawing/2014/main" id="{F24485AE-0F47-9DE5-6B68-14ED11D59509}"/>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20254" y="1962955"/>
            <a:ext cx="8365748" cy="4022745"/>
          </a:xfrm>
          <a:prstGeom prst="rect">
            <a:avLst/>
          </a:prstGeom>
        </p:spPr>
      </p:pic>
    </p:spTree>
    <p:extLst>
      <p:ext uri="{BB962C8B-B14F-4D97-AF65-F5344CB8AC3E}">
        <p14:creationId xmlns:p14="http://schemas.microsoft.com/office/powerpoint/2010/main" val="34970238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ACA05C6-54EC-6F76-9AFD-15CB1783F3AB}"/>
              </a:ext>
            </a:extLst>
          </p:cNvPr>
          <p:cNvSpPr>
            <a:spLocks noGrp="1"/>
          </p:cNvSpPr>
          <p:nvPr>
            <p:ph type="body" sz="quarter" idx="11"/>
          </p:nvPr>
        </p:nvSpPr>
        <p:spPr/>
        <p:txBody>
          <a:bodyPr/>
          <a:lstStyle/>
          <a:p>
            <a:r>
              <a:rPr kumimoji="1" lang="zh-CN" altLang="en-US" dirty="0"/>
              <a:t>训练策略和优化技巧</a:t>
            </a:r>
          </a:p>
        </p:txBody>
      </p:sp>
      <p:sp>
        <p:nvSpPr>
          <p:cNvPr id="3" name="文本占位符 2">
            <a:extLst>
              <a:ext uri="{FF2B5EF4-FFF2-40B4-BE49-F238E27FC236}">
                <a16:creationId xmlns:a16="http://schemas.microsoft.com/office/drawing/2014/main" id="{F8A1A896-3612-F0B4-B5AF-47B8E69890F3}"/>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C2B83375-C86F-D23C-9F32-46F5AB037289}"/>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2BDFB2E9-0FBF-9063-34EE-0F289E6419D4}"/>
              </a:ext>
            </a:extLst>
          </p:cNvPr>
          <p:cNvSpPr>
            <a:spLocks noGrp="1"/>
          </p:cNvSpPr>
          <p:nvPr>
            <p:ph type="body" sz="quarter" idx="14"/>
          </p:nvPr>
        </p:nvSpPr>
        <p:spPr/>
        <p:txBody>
          <a:bodyPr/>
          <a:lstStyle/>
          <a:p>
            <a:pPr>
              <a:buFont typeface="Arial" panose="020B0604020202020204" pitchFamily="34" charset="0"/>
              <a:buChar char="•"/>
            </a:pPr>
            <a:r>
              <a:rPr kumimoji="1" lang="zh-CN" altLang="en-US" sz="2000" b="1" dirty="0">
                <a:solidFill>
                  <a:schemeClr val="tx1"/>
                </a:solidFill>
                <a:latin typeface="+mn-ea"/>
              </a:rPr>
              <a:t>训练策略</a:t>
            </a:r>
            <a:r>
              <a:rPr kumimoji="1" lang="zh-CN" altLang="en-US" sz="2000" dirty="0">
                <a:solidFill>
                  <a:schemeClr val="tx1"/>
                </a:solidFill>
                <a:latin typeface="+mn-ea"/>
              </a:rPr>
              <a:t>：学习率，优化器</a:t>
            </a:r>
            <a:endParaRPr kumimoji="1" lang="en-US" altLang="zh-CN" sz="2000" dirty="0">
              <a:solidFill>
                <a:schemeClr val="tx1"/>
              </a:solidFill>
              <a:latin typeface="+mn-ea"/>
            </a:endParaRPr>
          </a:p>
          <a:p>
            <a:pPr>
              <a:buFont typeface="Arial" panose="020B0604020202020204" pitchFamily="34" charset="0"/>
              <a:buChar char="•"/>
            </a:pPr>
            <a:r>
              <a:rPr kumimoji="1" lang="zh-CN" altLang="en-US" sz="2000" b="1" dirty="0">
                <a:solidFill>
                  <a:schemeClr val="tx1"/>
                </a:solidFill>
                <a:latin typeface="+mn-ea"/>
              </a:rPr>
              <a:t>优化技巧</a:t>
            </a:r>
            <a:r>
              <a:rPr kumimoji="1" lang="zh-CN" altLang="en-US" sz="2000" dirty="0">
                <a:solidFill>
                  <a:schemeClr val="tx1"/>
                </a:solidFill>
                <a:latin typeface="+mn-ea"/>
              </a:rPr>
              <a:t>：</a:t>
            </a:r>
            <a:r>
              <a:rPr kumimoji="1" lang="en-US" altLang="zh-CN" sz="2000" dirty="0">
                <a:solidFill>
                  <a:schemeClr val="tx1"/>
                </a:solidFill>
                <a:latin typeface="+mn-ea"/>
              </a:rPr>
              <a:t>dropout</a:t>
            </a:r>
            <a:r>
              <a:rPr kumimoji="1" lang="zh-CN" altLang="en-US" sz="2000" dirty="0">
                <a:solidFill>
                  <a:schemeClr val="tx1"/>
                </a:solidFill>
                <a:latin typeface="+mn-ea"/>
              </a:rPr>
              <a:t>，批归一化</a:t>
            </a:r>
            <a:r>
              <a:rPr kumimoji="1" lang="en-US" altLang="zh-CN" sz="2000" dirty="0">
                <a:solidFill>
                  <a:schemeClr val="tx1"/>
                </a:solidFill>
                <a:latin typeface="+mn-ea"/>
              </a:rPr>
              <a:t> (Batch normalization)</a:t>
            </a:r>
            <a:endParaRPr kumimoji="1" lang="zh-CN" altLang="en-US" sz="2000" dirty="0">
              <a:solidFill>
                <a:schemeClr val="tx1"/>
              </a:solidFill>
              <a:latin typeface="+mn-ea"/>
            </a:endParaRPr>
          </a:p>
          <a:p>
            <a:endParaRPr kumimoji="1" lang="zh-CN" altLang="en-US" dirty="0"/>
          </a:p>
        </p:txBody>
      </p:sp>
      <p:pic>
        <p:nvPicPr>
          <p:cNvPr id="6" name="图片 5">
            <a:extLst>
              <a:ext uri="{FF2B5EF4-FFF2-40B4-BE49-F238E27FC236}">
                <a16:creationId xmlns:a16="http://schemas.microsoft.com/office/drawing/2014/main" id="{74C6B92A-A662-9FAC-E155-4F6A9549D0E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041697" y="2223781"/>
            <a:ext cx="8122862" cy="3515736"/>
          </a:xfrm>
          <a:prstGeom prst="rect">
            <a:avLst/>
          </a:prstGeom>
        </p:spPr>
      </p:pic>
    </p:spTree>
    <p:extLst>
      <p:ext uri="{BB962C8B-B14F-4D97-AF65-F5344CB8AC3E}">
        <p14:creationId xmlns:p14="http://schemas.microsoft.com/office/powerpoint/2010/main" val="9310326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99E1799-F465-3FA0-EA8D-E7821D0CA941}"/>
              </a:ext>
            </a:extLst>
          </p:cNvPr>
          <p:cNvSpPr>
            <a:spLocks noGrp="1"/>
          </p:cNvSpPr>
          <p:nvPr>
            <p:ph type="body" sz="quarter" idx="11"/>
          </p:nvPr>
        </p:nvSpPr>
        <p:spPr/>
        <p:txBody>
          <a:bodyPr/>
          <a:lstStyle/>
          <a:p>
            <a:r>
              <a:rPr kumimoji="1" lang="zh-CN" altLang="en-US" dirty="0"/>
              <a:t>深度学习理论</a:t>
            </a:r>
          </a:p>
        </p:txBody>
      </p:sp>
      <p:sp>
        <p:nvSpPr>
          <p:cNvPr id="3" name="文本占位符 2">
            <a:extLst>
              <a:ext uri="{FF2B5EF4-FFF2-40B4-BE49-F238E27FC236}">
                <a16:creationId xmlns:a16="http://schemas.microsoft.com/office/drawing/2014/main" id="{D7DE7C20-2DDA-5A18-A463-55DE7C31EC87}"/>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9B228C94-5021-D8DE-E0F4-8B5D5180DC0D}"/>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E071D9BA-8C72-DE0D-0545-FAAC14656C5B}"/>
              </a:ext>
            </a:extLst>
          </p:cNvPr>
          <p:cNvSpPr>
            <a:spLocks noGrp="1"/>
          </p:cNvSpPr>
          <p:nvPr>
            <p:ph type="body" sz="quarter" idx="14"/>
          </p:nvPr>
        </p:nvSpPr>
        <p:spPr>
          <a:xfrm>
            <a:off x="319056" y="1185811"/>
            <a:ext cx="11404021" cy="686952"/>
          </a:xfrm>
        </p:spPr>
        <p:txBody>
          <a:bodyPr/>
          <a:lstStyle/>
          <a:p>
            <a:pPr marL="0" indent="0">
              <a:lnSpc>
                <a:spcPct val="150000"/>
              </a:lnSpc>
              <a:buNone/>
            </a:pPr>
            <a:r>
              <a:rPr kumimoji="1" lang="zh-CN" altLang="en-US" b="1" dirty="0">
                <a:solidFill>
                  <a:schemeClr val="tx1"/>
                </a:solidFill>
              </a:rPr>
              <a:t>理论的现状</a:t>
            </a:r>
            <a:endParaRPr kumimoji="1" lang="en-US" altLang="zh-CN" b="1" dirty="0">
              <a:solidFill>
                <a:schemeClr val="tx1"/>
              </a:solidFill>
            </a:endParaRPr>
          </a:p>
          <a:p>
            <a:pPr>
              <a:lnSpc>
                <a:spcPct val="150000"/>
              </a:lnSpc>
            </a:pPr>
            <a:r>
              <a:rPr kumimoji="1" lang="zh-CN" altLang="en-US" dirty="0">
                <a:solidFill>
                  <a:schemeClr val="tx1"/>
                </a:solidFill>
              </a:rPr>
              <a:t>当前理论不能很好的解释数据、模型、优化对拟合性能的影响。</a:t>
            </a:r>
            <a:endParaRPr kumimoji="1" lang="en-US" altLang="zh-CN" dirty="0">
              <a:solidFill>
                <a:schemeClr val="tx1"/>
              </a:solidFill>
            </a:endParaRPr>
          </a:p>
          <a:p>
            <a:pPr>
              <a:lnSpc>
                <a:spcPct val="150000"/>
              </a:lnSpc>
            </a:pPr>
            <a:r>
              <a:rPr kumimoji="1" lang="zh-CN" altLang="en-US" dirty="0">
                <a:solidFill>
                  <a:schemeClr val="tx1"/>
                </a:solidFill>
              </a:rPr>
              <a:t>依赖经验和大量试错取得进步</a:t>
            </a:r>
            <a:endParaRPr kumimoji="1" lang="en-US" altLang="zh-CN" dirty="0">
              <a:solidFill>
                <a:schemeClr val="tx1"/>
              </a:solidFill>
            </a:endParaRPr>
          </a:p>
          <a:p>
            <a:pPr>
              <a:lnSpc>
                <a:spcPct val="150000"/>
              </a:lnSpc>
            </a:pPr>
            <a:endParaRPr kumimoji="1" lang="en-US" altLang="zh-CN" dirty="0">
              <a:solidFill>
                <a:schemeClr val="tx1"/>
              </a:solidFill>
            </a:endParaRPr>
          </a:p>
          <a:p>
            <a:pPr marL="0" indent="0">
              <a:lnSpc>
                <a:spcPct val="150000"/>
              </a:lnSpc>
              <a:buNone/>
            </a:pPr>
            <a:r>
              <a:rPr kumimoji="1" lang="zh-CN" altLang="en-US" b="1" dirty="0">
                <a:solidFill>
                  <a:schemeClr val="tx1"/>
                </a:solidFill>
              </a:rPr>
              <a:t>为什么深度学习理论历经数十年的努力尚未建立？难在哪？</a:t>
            </a:r>
            <a:endParaRPr kumimoji="1" lang="en-US" altLang="zh-CN" b="1" dirty="0">
              <a:solidFill>
                <a:schemeClr val="tx1"/>
              </a:solidFill>
            </a:endParaRPr>
          </a:p>
          <a:p>
            <a:pPr marL="342900" indent="-342900">
              <a:lnSpc>
                <a:spcPct val="150000"/>
              </a:lnSpc>
              <a:buAutoNum type="arabicPeriod"/>
            </a:pPr>
            <a:r>
              <a:rPr kumimoji="1" lang="zh-CN" altLang="en-US" dirty="0">
                <a:solidFill>
                  <a:schemeClr val="tx1"/>
                </a:solidFill>
              </a:rPr>
              <a:t>神经网络及其训练过程是一个“黑盒子”。</a:t>
            </a:r>
            <a:endParaRPr kumimoji="1" lang="en-US" altLang="zh-CN" dirty="0">
              <a:solidFill>
                <a:schemeClr val="tx1"/>
              </a:solidFill>
            </a:endParaRPr>
          </a:p>
          <a:p>
            <a:pPr marL="342900" indent="-342900">
              <a:lnSpc>
                <a:spcPct val="150000"/>
              </a:lnSpc>
              <a:buAutoNum type="arabicPeriod"/>
            </a:pPr>
            <a:r>
              <a:rPr kumimoji="1" lang="zh-CN" altLang="en-US" dirty="0">
                <a:solidFill>
                  <a:schemeClr val="tx1"/>
                </a:solidFill>
              </a:rPr>
              <a:t>与神经网络适配的真实数据是一个“黑盒子”。</a:t>
            </a:r>
          </a:p>
          <a:p>
            <a:pPr marL="0" indent="0">
              <a:buNone/>
            </a:pPr>
            <a:endParaRPr kumimoji="1" lang="zh-CN" altLang="en-US" dirty="0"/>
          </a:p>
        </p:txBody>
      </p:sp>
      <p:grpSp>
        <p:nvGrpSpPr>
          <p:cNvPr id="19" name="组合 18">
            <a:extLst>
              <a:ext uri="{FF2B5EF4-FFF2-40B4-BE49-F238E27FC236}">
                <a16:creationId xmlns:a16="http://schemas.microsoft.com/office/drawing/2014/main" id="{BA42F29E-2D12-441C-B1FC-477EC14FC162}"/>
              </a:ext>
            </a:extLst>
          </p:cNvPr>
          <p:cNvGrpSpPr/>
          <p:nvPr/>
        </p:nvGrpSpPr>
        <p:grpSpPr>
          <a:xfrm>
            <a:off x="7820846" y="1638081"/>
            <a:ext cx="4052098" cy="2829415"/>
            <a:chOff x="3607808" y="1617848"/>
            <a:chExt cx="4976386" cy="3522721"/>
          </a:xfrm>
        </p:grpSpPr>
        <p:grpSp>
          <p:nvGrpSpPr>
            <p:cNvPr id="20" name="组合 19">
              <a:extLst>
                <a:ext uri="{FF2B5EF4-FFF2-40B4-BE49-F238E27FC236}">
                  <a16:creationId xmlns:a16="http://schemas.microsoft.com/office/drawing/2014/main" id="{93124BA9-A152-4F8D-A84C-C3AA0AFE369E}"/>
                </a:ext>
              </a:extLst>
            </p:cNvPr>
            <p:cNvGrpSpPr/>
            <p:nvPr/>
          </p:nvGrpSpPr>
          <p:grpSpPr>
            <a:xfrm>
              <a:off x="5342824" y="1617848"/>
              <a:ext cx="1506352" cy="1506352"/>
              <a:chOff x="5342824" y="1922648"/>
              <a:chExt cx="1506352" cy="1506352"/>
            </a:xfrm>
          </p:grpSpPr>
          <p:sp>
            <p:nvSpPr>
              <p:cNvPr id="30" name="椭圆 29">
                <a:extLst>
                  <a:ext uri="{FF2B5EF4-FFF2-40B4-BE49-F238E27FC236}">
                    <a16:creationId xmlns:a16="http://schemas.microsoft.com/office/drawing/2014/main" id="{E240CF29-E97D-404D-858E-572649A9F6BA}"/>
                  </a:ext>
                </a:extLst>
              </p:cNvPr>
              <p:cNvSpPr/>
              <p:nvPr/>
            </p:nvSpPr>
            <p:spPr>
              <a:xfrm>
                <a:off x="5342824" y="1922648"/>
                <a:ext cx="1506352" cy="150635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w="0"/>
                  <a:solidFill>
                    <a:schemeClr val="accent1"/>
                  </a:solidFill>
                  <a:effectLst>
                    <a:outerShdw blurRad="38100" dist="25400" dir="5400000" algn="ctr" rotWithShape="0">
                      <a:srgbClr val="6E747A">
                        <a:alpha val="43000"/>
                      </a:srgbClr>
                    </a:outerShdw>
                  </a:effectLst>
                </a:endParaRPr>
              </a:p>
            </p:txBody>
          </p:sp>
          <p:sp>
            <p:nvSpPr>
              <p:cNvPr id="31" name="文本框 30">
                <a:extLst>
                  <a:ext uri="{FF2B5EF4-FFF2-40B4-BE49-F238E27FC236}">
                    <a16:creationId xmlns:a16="http://schemas.microsoft.com/office/drawing/2014/main" id="{3097581E-04BC-4943-B4BC-7F405DA358A9}"/>
                  </a:ext>
                </a:extLst>
              </p:cNvPr>
              <p:cNvSpPr txBox="1"/>
              <p:nvPr/>
            </p:nvSpPr>
            <p:spPr>
              <a:xfrm>
                <a:off x="5691553" y="2491158"/>
                <a:ext cx="808893" cy="369332"/>
              </a:xfrm>
              <a:prstGeom prst="rect">
                <a:avLst/>
              </a:prstGeom>
              <a:noFill/>
            </p:spPr>
            <p:txBody>
              <a:bodyPr wrap="square" rtlCol="0">
                <a:spAutoFit/>
              </a:bodyPr>
              <a:lstStyle/>
              <a:p>
                <a:pPr algn="ctr"/>
                <a:r>
                  <a:rPr kumimoji="1" lang="zh-CN" altLang="en-US" dirty="0"/>
                  <a:t>数据</a:t>
                </a:r>
              </a:p>
            </p:txBody>
          </p:sp>
        </p:grpSp>
        <p:grpSp>
          <p:nvGrpSpPr>
            <p:cNvPr id="21" name="组合 20">
              <a:extLst>
                <a:ext uri="{FF2B5EF4-FFF2-40B4-BE49-F238E27FC236}">
                  <a16:creationId xmlns:a16="http://schemas.microsoft.com/office/drawing/2014/main" id="{B1DEBF02-B393-42C1-9F96-EA0659D302A6}"/>
                </a:ext>
              </a:extLst>
            </p:cNvPr>
            <p:cNvGrpSpPr/>
            <p:nvPr/>
          </p:nvGrpSpPr>
          <p:grpSpPr>
            <a:xfrm>
              <a:off x="3607808" y="3634217"/>
              <a:ext cx="1506352" cy="1506352"/>
              <a:chOff x="5342824" y="1922648"/>
              <a:chExt cx="1506352" cy="1506352"/>
            </a:xfrm>
          </p:grpSpPr>
          <p:sp>
            <p:nvSpPr>
              <p:cNvPr id="28" name="椭圆 27">
                <a:extLst>
                  <a:ext uri="{FF2B5EF4-FFF2-40B4-BE49-F238E27FC236}">
                    <a16:creationId xmlns:a16="http://schemas.microsoft.com/office/drawing/2014/main" id="{127695DF-F25F-42A7-9956-5805C975E090}"/>
                  </a:ext>
                </a:extLst>
              </p:cNvPr>
              <p:cNvSpPr/>
              <p:nvPr/>
            </p:nvSpPr>
            <p:spPr>
              <a:xfrm>
                <a:off x="5342824" y="1922648"/>
                <a:ext cx="1506352" cy="150635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w="0"/>
                  <a:solidFill>
                    <a:schemeClr val="accent1"/>
                  </a:solidFill>
                  <a:effectLst>
                    <a:outerShdw blurRad="38100" dist="25400" dir="5400000" algn="ctr" rotWithShape="0">
                      <a:srgbClr val="6E747A">
                        <a:alpha val="43000"/>
                      </a:srgbClr>
                    </a:outerShdw>
                  </a:effectLst>
                </a:endParaRPr>
              </a:p>
            </p:txBody>
          </p:sp>
          <p:sp>
            <p:nvSpPr>
              <p:cNvPr id="29" name="文本框 28">
                <a:extLst>
                  <a:ext uri="{FF2B5EF4-FFF2-40B4-BE49-F238E27FC236}">
                    <a16:creationId xmlns:a16="http://schemas.microsoft.com/office/drawing/2014/main" id="{E64FC649-FB03-43E3-AD3F-3E267DBA30D1}"/>
                  </a:ext>
                </a:extLst>
              </p:cNvPr>
              <p:cNvSpPr txBox="1"/>
              <p:nvPr/>
            </p:nvSpPr>
            <p:spPr>
              <a:xfrm>
                <a:off x="5691553" y="2491158"/>
                <a:ext cx="808893" cy="369332"/>
              </a:xfrm>
              <a:prstGeom prst="rect">
                <a:avLst/>
              </a:prstGeom>
              <a:noFill/>
            </p:spPr>
            <p:txBody>
              <a:bodyPr wrap="square" rtlCol="0">
                <a:spAutoFit/>
              </a:bodyPr>
              <a:lstStyle/>
              <a:p>
                <a:pPr algn="ctr"/>
                <a:r>
                  <a:rPr kumimoji="1" lang="zh-CN" altLang="en-US" dirty="0"/>
                  <a:t>模型</a:t>
                </a:r>
              </a:p>
            </p:txBody>
          </p:sp>
        </p:grpSp>
        <p:grpSp>
          <p:nvGrpSpPr>
            <p:cNvPr id="22" name="组合 21">
              <a:extLst>
                <a:ext uri="{FF2B5EF4-FFF2-40B4-BE49-F238E27FC236}">
                  <a16:creationId xmlns:a16="http://schemas.microsoft.com/office/drawing/2014/main" id="{52AE5112-C158-419C-9D51-7AF07610EEFA}"/>
                </a:ext>
              </a:extLst>
            </p:cNvPr>
            <p:cNvGrpSpPr/>
            <p:nvPr/>
          </p:nvGrpSpPr>
          <p:grpSpPr>
            <a:xfrm>
              <a:off x="7077842" y="3634217"/>
              <a:ext cx="1506352" cy="1506352"/>
              <a:chOff x="5342824" y="1922648"/>
              <a:chExt cx="1506352" cy="1506352"/>
            </a:xfrm>
          </p:grpSpPr>
          <p:sp>
            <p:nvSpPr>
              <p:cNvPr id="26" name="椭圆 25">
                <a:extLst>
                  <a:ext uri="{FF2B5EF4-FFF2-40B4-BE49-F238E27FC236}">
                    <a16:creationId xmlns:a16="http://schemas.microsoft.com/office/drawing/2014/main" id="{2D281BA0-DE27-4366-B0D6-4BBAC314D355}"/>
                  </a:ext>
                </a:extLst>
              </p:cNvPr>
              <p:cNvSpPr/>
              <p:nvPr/>
            </p:nvSpPr>
            <p:spPr>
              <a:xfrm>
                <a:off x="5342824" y="1922648"/>
                <a:ext cx="1506352" cy="150635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w="0"/>
                  <a:solidFill>
                    <a:schemeClr val="accent1"/>
                  </a:solidFill>
                  <a:effectLst>
                    <a:outerShdw blurRad="38100" dist="25400" dir="5400000" algn="ctr" rotWithShape="0">
                      <a:srgbClr val="6E747A">
                        <a:alpha val="43000"/>
                      </a:srgbClr>
                    </a:outerShdw>
                  </a:effectLst>
                </a:endParaRPr>
              </a:p>
            </p:txBody>
          </p:sp>
          <p:sp>
            <p:nvSpPr>
              <p:cNvPr id="27" name="文本框 26">
                <a:extLst>
                  <a:ext uri="{FF2B5EF4-FFF2-40B4-BE49-F238E27FC236}">
                    <a16:creationId xmlns:a16="http://schemas.microsoft.com/office/drawing/2014/main" id="{CFE358CB-B8C2-4B67-BA1D-C53F66666AF4}"/>
                  </a:ext>
                </a:extLst>
              </p:cNvPr>
              <p:cNvSpPr txBox="1"/>
              <p:nvPr/>
            </p:nvSpPr>
            <p:spPr>
              <a:xfrm>
                <a:off x="5691553" y="2491158"/>
                <a:ext cx="808893" cy="369332"/>
              </a:xfrm>
              <a:prstGeom prst="rect">
                <a:avLst/>
              </a:prstGeom>
              <a:noFill/>
            </p:spPr>
            <p:txBody>
              <a:bodyPr wrap="square" rtlCol="0">
                <a:spAutoFit/>
              </a:bodyPr>
              <a:lstStyle/>
              <a:p>
                <a:pPr algn="ctr"/>
                <a:r>
                  <a:rPr kumimoji="1" lang="zh-CN" altLang="en-US" dirty="0"/>
                  <a:t>优化</a:t>
                </a:r>
              </a:p>
            </p:txBody>
          </p:sp>
        </p:grpSp>
        <p:sp>
          <p:nvSpPr>
            <p:cNvPr id="23" name="左右箭头 4">
              <a:extLst>
                <a:ext uri="{FF2B5EF4-FFF2-40B4-BE49-F238E27FC236}">
                  <a16:creationId xmlns:a16="http://schemas.microsoft.com/office/drawing/2014/main" id="{12DE963C-DB4E-49A3-A04A-BEBC87413212}"/>
                </a:ext>
              </a:extLst>
            </p:cNvPr>
            <p:cNvSpPr/>
            <p:nvPr/>
          </p:nvSpPr>
          <p:spPr>
            <a:xfrm rot="18482891">
              <a:off x="4403847" y="2852786"/>
              <a:ext cx="1007038" cy="599507"/>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左右箭头 5">
              <a:extLst>
                <a:ext uri="{FF2B5EF4-FFF2-40B4-BE49-F238E27FC236}">
                  <a16:creationId xmlns:a16="http://schemas.microsoft.com/office/drawing/2014/main" id="{E0697A02-F5AF-420D-AA6D-1BCAF6C551B1}"/>
                </a:ext>
              </a:extLst>
            </p:cNvPr>
            <p:cNvSpPr/>
            <p:nvPr/>
          </p:nvSpPr>
          <p:spPr>
            <a:xfrm rot="13490437">
              <a:off x="6803129" y="2866451"/>
              <a:ext cx="1007038" cy="599507"/>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左右箭头 6">
              <a:extLst>
                <a:ext uri="{FF2B5EF4-FFF2-40B4-BE49-F238E27FC236}">
                  <a16:creationId xmlns:a16="http://schemas.microsoft.com/office/drawing/2014/main" id="{2BDFCA28-F39B-4C2B-8AF1-F3FEA5EC72C5}"/>
                </a:ext>
              </a:extLst>
            </p:cNvPr>
            <p:cNvSpPr/>
            <p:nvPr/>
          </p:nvSpPr>
          <p:spPr>
            <a:xfrm>
              <a:off x="5592480" y="4331068"/>
              <a:ext cx="1007038" cy="599507"/>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55677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latin typeface="微软雅黑" panose="020B0503020204020204" charset="-122"/>
                <a:ea typeface="微软雅黑" panose="020B0503020204020204" charset="-122"/>
                <a:sym typeface="+mn-ea"/>
              </a:rPr>
              <a:t>数据拟合</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01</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占位符 10" descr="图片包含 树, 户外, 标牌, 街道&#10;&#10;自动生成的说明"/>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1684" r="21684"/>
          <a:stretch>
            <a:fillRect/>
          </a:stretch>
        </p:blipFill>
        <p:spPr/>
      </p:pic>
    </p:spTree>
    <p:extLst>
      <p:ext uri="{BB962C8B-B14F-4D97-AF65-F5344CB8AC3E}">
        <p14:creationId xmlns:p14="http://schemas.microsoft.com/office/powerpoint/2010/main" val="804002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177BB49-B0B1-01E9-92DE-AECF18621466}"/>
              </a:ext>
            </a:extLst>
          </p:cNvPr>
          <p:cNvSpPr>
            <a:spLocks noGrp="1"/>
          </p:cNvSpPr>
          <p:nvPr>
            <p:ph type="body" sz="quarter" idx="11"/>
          </p:nvPr>
        </p:nvSpPr>
        <p:spPr/>
        <p:txBody>
          <a:bodyPr/>
          <a:lstStyle/>
          <a:p>
            <a:r>
              <a:rPr kumimoji="1" lang="zh-CN" altLang="en-US" dirty="0"/>
              <a:t>神经网络的泛化之谜与隐式偏好</a:t>
            </a:r>
          </a:p>
        </p:txBody>
      </p:sp>
      <p:sp>
        <p:nvSpPr>
          <p:cNvPr id="3" name="文本占位符 2">
            <a:extLst>
              <a:ext uri="{FF2B5EF4-FFF2-40B4-BE49-F238E27FC236}">
                <a16:creationId xmlns:a16="http://schemas.microsoft.com/office/drawing/2014/main" id="{AE28C056-6A27-4BDC-8704-EF6D0D12B172}"/>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307ABBC3-DF90-DBE3-80CC-42FDB382BA7C}"/>
              </a:ext>
            </a:extLst>
          </p:cNvPr>
          <p:cNvSpPr>
            <a:spLocks noGrp="1"/>
          </p:cNvSpPr>
          <p:nvPr>
            <p:ph type="body" sz="quarter" idx="13"/>
          </p:nvPr>
        </p:nvSpPr>
        <p:spPr/>
        <p:txBody>
          <a:bodyPr/>
          <a:lstStyle/>
          <a:p>
            <a:endParaRPr kumimoji="1" lang="zh-CN" altLang="en-US"/>
          </a:p>
        </p:txBody>
      </p:sp>
      <p:sp>
        <p:nvSpPr>
          <p:cNvPr id="8" name="矩形 7">
            <a:extLst>
              <a:ext uri="{FF2B5EF4-FFF2-40B4-BE49-F238E27FC236}">
                <a16:creationId xmlns:a16="http://schemas.microsoft.com/office/drawing/2014/main" id="{A3C6DDAE-C966-0D18-A0C4-EE6C1A0C16C5}"/>
              </a:ext>
            </a:extLst>
          </p:cNvPr>
          <p:cNvSpPr/>
          <p:nvPr/>
        </p:nvSpPr>
        <p:spPr>
          <a:xfrm>
            <a:off x="2157538" y="1046133"/>
            <a:ext cx="1723293" cy="1688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EB01D36D-5518-EC36-194C-A80104F4F064}"/>
              </a:ext>
            </a:extLst>
          </p:cNvPr>
          <p:cNvSpPr txBox="1"/>
          <p:nvPr/>
        </p:nvSpPr>
        <p:spPr>
          <a:xfrm>
            <a:off x="2304076" y="1705528"/>
            <a:ext cx="143021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zh-CN" altLang="en-US" dirty="0"/>
              <a:t>模型参数量</a:t>
            </a:r>
          </a:p>
        </p:txBody>
      </p:sp>
      <p:sp>
        <p:nvSpPr>
          <p:cNvPr id="10" name="矩形 9">
            <a:extLst>
              <a:ext uri="{FF2B5EF4-FFF2-40B4-BE49-F238E27FC236}">
                <a16:creationId xmlns:a16="http://schemas.microsoft.com/office/drawing/2014/main" id="{A0904DCB-AFB8-0153-1F9B-77C16A9B41A7}"/>
              </a:ext>
            </a:extLst>
          </p:cNvPr>
          <p:cNvSpPr/>
          <p:nvPr/>
        </p:nvSpPr>
        <p:spPr>
          <a:xfrm>
            <a:off x="8002886" y="1046133"/>
            <a:ext cx="1723293" cy="1688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156EA781-54E8-0C18-2226-998EA2858EB6}"/>
              </a:ext>
            </a:extLst>
          </p:cNvPr>
          <p:cNvSpPr txBox="1"/>
          <p:nvPr/>
        </p:nvSpPr>
        <p:spPr>
          <a:xfrm>
            <a:off x="8149424" y="1705528"/>
            <a:ext cx="143021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zh-CN" altLang="en-US" dirty="0"/>
              <a:t>数据量</a:t>
            </a:r>
          </a:p>
        </p:txBody>
      </p:sp>
      <p:sp>
        <p:nvSpPr>
          <p:cNvPr id="12" name="文本框 11">
            <a:extLst>
              <a:ext uri="{FF2B5EF4-FFF2-40B4-BE49-F238E27FC236}">
                <a16:creationId xmlns:a16="http://schemas.microsoft.com/office/drawing/2014/main" id="{441F33A5-CCE0-CA01-3359-0668FECF7223}"/>
              </a:ext>
            </a:extLst>
          </p:cNvPr>
          <p:cNvSpPr txBox="1"/>
          <p:nvPr/>
        </p:nvSpPr>
        <p:spPr>
          <a:xfrm>
            <a:off x="885260" y="2899413"/>
            <a:ext cx="10339754" cy="1292662"/>
          </a:xfrm>
          <a:prstGeom prst="rect">
            <a:avLst/>
          </a:prstGeom>
          <a:noFill/>
        </p:spPr>
        <p:txBody>
          <a:bodyPr wrap="square" rtlCol="0">
            <a:spAutoFit/>
          </a:bodyPr>
          <a:lstStyle/>
          <a:p>
            <a:r>
              <a:rPr kumimoji="1" lang="zh-CN" altLang="en-US" sz="2000" b="1" dirty="0"/>
              <a:t>传统观念</a:t>
            </a:r>
            <a:r>
              <a:rPr kumimoji="1" lang="zh-CN" altLang="en-US" sz="2000" dirty="0"/>
              <a:t>：模型参数量多于数据量导致过拟合，而少于数据量会导致欠拟合。</a:t>
            </a:r>
            <a:endParaRPr kumimoji="1" lang="en-US" altLang="zh-CN" sz="2000" dirty="0"/>
          </a:p>
          <a:p>
            <a:endParaRPr kumimoji="1" lang="en-US" altLang="zh-CN" sz="2000" dirty="0"/>
          </a:p>
          <a:p>
            <a:r>
              <a:rPr kumimoji="1" lang="zh-CN" altLang="en-US" sz="2000" b="1" dirty="0">
                <a:solidFill>
                  <a:srgbClr val="FF0000"/>
                </a:solidFill>
              </a:rPr>
              <a:t>经验：</a:t>
            </a:r>
            <a:r>
              <a:rPr kumimoji="1" lang="zh-CN" altLang="en-US" sz="2000" dirty="0">
                <a:solidFill>
                  <a:srgbClr val="FF0000"/>
                </a:solidFill>
              </a:rPr>
              <a:t>神经网络模型这种权衡似乎并不存在。</a:t>
            </a:r>
            <a:endParaRPr kumimoji="1" lang="en-US" altLang="zh-CN" sz="2000" dirty="0">
              <a:solidFill>
                <a:srgbClr val="FF0000"/>
              </a:solidFill>
            </a:endParaRPr>
          </a:p>
          <a:p>
            <a:endParaRPr kumimoji="1" lang="en-US" altLang="zh-CN" dirty="0"/>
          </a:p>
        </p:txBody>
      </p:sp>
      <p:sp>
        <p:nvSpPr>
          <p:cNvPr id="15" name="圆角矩形 14">
            <a:extLst>
              <a:ext uri="{FF2B5EF4-FFF2-40B4-BE49-F238E27FC236}">
                <a16:creationId xmlns:a16="http://schemas.microsoft.com/office/drawing/2014/main" id="{2DFDD844-9003-3CE4-3EB2-E3626D387B1D}"/>
              </a:ext>
            </a:extLst>
          </p:cNvPr>
          <p:cNvSpPr/>
          <p:nvPr/>
        </p:nvSpPr>
        <p:spPr>
          <a:xfrm>
            <a:off x="3088682" y="4331769"/>
            <a:ext cx="2305819" cy="87923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zh-CN" altLang="en-US" dirty="0"/>
              <a:t>泛化之谜</a:t>
            </a:r>
          </a:p>
        </p:txBody>
      </p:sp>
      <p:sp>
        <p:nvSpPr>
          <p:cNvPr id="19" name="圆角矩形 18">
            <a:extLst>
              <a:ext uri="{FF2B5EF4-FFF2-40B4-BE49-F238E27FC236}">
                <a16:creationId xmlns:a16="http://schemas.microsoft.com/office/drawing/2014/main" id="{BB8629BF-D586-0830-B552-747A3249CBC6}"/>
              </a:ext>
            </a:extLst>
          </p:cNvPr>
          <p:cNvSpPr/>
          <p:nvPr/>
        </p:nvSpPr>
        <p:spPr>
          <a:xfrm>
            <a:off x="7273821" y="4331769"/>
            <a:ext cx="2305819" cy="87923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zh-CN" altLang="en-US" dirty="0"/>
              <a:t>隐式正则化</a:t>
            </a:r>
          </a:p>
        </p:txBody>
      </p:sp>
      <p:sp>
        <p:nvSpPr>
          <p:cNvPr id="24" name="虚尾箭头 23">
            <a:extLst>
              <a:ext uri="{FF2B5EF4-FFF2-40B4-BE49-F238E27FC236}">
                <a16:creationId xmlns:a16="http://schemas.microsoft.com/office/drawing/2014/main" id="{C9940FEE-9FA3-4598-CE79-854EBEAAE694}"/>
              </a:ext>
            </a:extLst>
          </p:cNvPr>
          <p:cNvSpPr/>
          <p:nvPr/>
        </p:nvSpPr>
        <p:spPr>
          <a:xfrm>
            <a:off x="5674792" y="4433538"/>
            <a:ext cx="1312985" cy="675693"/>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左右箭头 24">
            <a:extLst>
              <a:ext uri="{FF2B5EF4-FFF2-40B4-BE49-F238E27FC236}">
                <a16:creationId xmlns:a16="http://schemas.microsoft.com/office/drawing/2014/main" id="{2A3A5E01-8666-ADED-A0E4-99B559E478A7}"/>
              </a:ext>
            </a:extLst>
          </p:cNvPr>
          <p:cNvSpPr/>
          <p:nvPr/>
        </p:nvSpPr>
        <p:spPr>
          <a:xfrm>
            <a:off x="4769550" y="1414101"/>
            <a:ext cx="2344616" cy="1055077"/>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直角上箭头 25">
            <a:extLst>
              <a:ext uri="{FF2B5EF4-FFF2-40B4-BE49-F238E27FC236}">
                <a16:creationId xmlns:a16="http://schemas.microsoft.com/office/drawing/2014/main" id="{CA541D5F-D935-CF00-80CB-71131DA52B62}"/>
              </a:ext>
            </a:extLst>
          </p:cNvPr>
          <p:cNvSpPr/>
          <p:nvPr/>
        </p:nvSpPr>
        <p:spPr>
          <a:xfrm rot="5400000">
            <a:off x="1995230" y="4184828"/>
            <a:ext cx="879230" cy="777462"/>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F7CE05E5-4E13-47C3-B7C1-42D58B0DF24A}"/>
              </a:ext>
            </a:extLst>
          </p:cNvPr>
          <p:cNvSpPr/>
          <p:nvPr/>
        </p:nvSpPr>
        <p:spPr>
          <a:xfrm>
            <a:off x="738487" y="5460336"/>
            <a:ext cx="9483300" cy="830997"/>
          </a:xfrm>
          <a:prstGeom prst="rect">
            <a:avLst/>
          </a:prstGeom>
        </p:spPr>
        <p:txBody>
          <a:bodyPr wrap="square">
            <a:spAutoFit/>
          </a:bodyPr>
          <a:lstStyle/>
          <a:p>
            <a:r>
              <a:rPr lang="zh-CN" altLang="en-US" sz="2400" b="1" dirty="0">
                <a:solidFill>
                  <a:srgbClr val="FF0000"/>
                </a:solidFill>
                <a:latin typeface="FandolSong-Regular-Identity-H"/>
              </a:rPr>
              <a:t>泛化之谜：</a:t>
            </a:r>
            <a:r>
              <a:rPr lang="zh-CN" altLang="en-US" sz="2400" dirty="0">
                <a:solidFill>
                  <a:srgbClr val="FF0000"/>
                </a:solidFill>
                <a:latin typeface="FandolSong-Regular-Identity-H"/>
              </a:rPr>
              <a:t>即便用大规模的神经网络来拟合相对少量的训练数据，通常也有良好的泛化性能。</a:t>
            </a:r>
            <a:endParaRPr lang="zh-CN" altLang="en-US" sz="2400" dirty="0">
              <a:solidFill>
                <a:srgbClr val="FF0000"/>
              </a:solidFill>
            </a:endParaRPr>
          </a:p>
        </p:txBody>
      </p:sp>
    </p:spTree>
    <p:extLst>
      <p:ext uri="{BB962C8B-B14F-4D97-AF65-F5344CB8AC3E}">
        <p14:creationId xmlns:p14="http://schemas.microsoft.com/office/powerpoint/2010/main" val="16216888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9D3194C-BAA1-F5EB-745B-15D789220AA4}"/>
              </a:ext>
            </a:extLst>
          </p:cNvPr>
          <p:cNvSpPr>
            <a:spLocks noGrp="1"/>
          </p:cNvSpPr>
          <p:nvPr>
            <p:ph type="body" sz="quarter" idx="11"/>
          </p:nvPr>
        </p:nvSpPr>
        <p:spPr/>
        <p:txBody>
          <a:bodyPr/>
          <a:lstStyle/>
          <a:p>
            <a:r>
              <a:rPr kumimoji="1" lang="zh-CN" altLang="en-US" dirty="0"/>
              <a:t>研究手段：现象驱动的理论研究</a:t>
            </a:r>
          </a:p>
        </p:txBody>
      </p:sp>
      <p:sp>
        <p:nvSpPr>
          <p:cNvPr id="3" name="文本占位符 2">
            <a:extLst>
              <a:ext uri="{FF2B5EF4-FFF2-40B4-BE49-F238E27FC236}">
                <a16:creationId xmlns:a16="http://schemas.microsoft.com/office/drawing/2014/main" id="{1648D759-3B65-E56C-DEF9-B5BB86630331}"/>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CC4D4D46-05BA-15F9-8C31-E35C5BD6A017}"/>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F65553BA-21D2-2066-812F-AB21B684E82C}"/>
              </a:ext>
            </a:extLst>
          </p:cNvPr>
          <p:cNvSpPr>
            <a:spLocks noGrp="1"/>
          </p:cNvSpPr>
          <p:nvPr>
            <p:ph type="body" sz="quarter" idx="14"/>
          </p:nvPr>
        </p:nvSpPr>
        <p:spPr/>
        <p:txBody>
          <a:bodyPr/>
          <a:lstStyle/>
          <a:p>
            <a:r>
              <a:rPr kumimoji="1" lang="zh-CN" altLang="en-US" sz="2400" b="1" dirty="0">
                <a:solidFill>
                  <a:schemeClr val="tx1"/>
                </a:solidFill>
              </a:rPr>
              <a:t>现象与理论相辅相成</a:t>
            </a:r>
          </a:p>
        </p:txBody>
      </p:sp>
      <p:sp>
        <p:nvSpPr>
          <p:cNvPr id="6" name="文本框 5">
            <a:extLst>
              <a:ext uri="{FF2B5EF4-FFF2-40B4-BE49-F238E27FC236}">
                <a16:creationId xmlns:a16="http://schemas.microsoft.com/office/drawing/2014/main" id="{A65AED37-6047-BB89-D6D9-82BE4B59907B}"/>
              </a:ext>
            </a:extLst>
          </p:cNvPr>
          <p:cNvSpPr txBox="1"/>
          <p:nvPr/>
        </p:nvSpPr>
        <p:spPr>
          <a:xfrm>
            <a:off x="1102016" y="1674112"/>
            <a:ext cx="2942445" cy="1569660"/>
          </a:xfrm>
          <a:prstGeom prst="rect">
            <a:avLst/>
          </a:prstGeom>
          <a:noFill/>
        </p:spPr>
        <p:txBody>
          <a:bodyPr wrap="square" rtlCol="0">
            <a:spAutoFit/>
          </a:bodyPr>
          <a:lstStyle/>
          <a:p>
            <a:pPr algn="ctr"/>
            <a:r>
              <a:rPr kumimoji="1" lang="zh-CN" altLang="en-US" sz="2400" dirty="0"/>
              <a:t>现象</a:t>
            </a:r>
            <a:endParaRPr kumimoji="1" lang="en-US" altLang="zh-CN" sz="2400" dirty="0"/>
          </a:p>
          <a:p>
            <a:pPr algn="ctr"/>
            <a:endParaRPr kumimoji="1" lang="en-US" altLang="zh-CN" sz="2400" dirty="0"/>
          </a:p>
          <a:p>
            <a:r>
              <a:rPr kumimoji="1" lang="zh-CN" altLang="en-US" sz="2400" dirty="0"/>
              <a:t>解剖、显微镜观察、脑成像</a:t>
            </a:r>
          </a:p>
        </p:txBody>
      </p:sp>
      <p:sp>
        <p:nvSpPr>
          <p:cNvPr id="7" name="文本框 6">
            <a:extLst>
              <a:ext uri="{FF2B5EF4-FFF2-40B4-BE49-F238E27FC236}">
                <a16:creationId xmlns:a16="http://schemas.microsoft.com/office/drawing/2014/main" id="{C4BE8022-BFC0-D9B4-1E23-FB6493E626FD}"/>
              </a:ext>
            </a:extLst>
          </p:cNvPr>
          <p:cNvSpPr txBox="1"/>
          <p:nvPr/>
        </p:nvSpPr>
        <p:spPr>
          <a:xfrm>
            <a:off x="975017" y="3983559"/>
            <a:ext cx="3212204" cy="1569660"/>
          </a:xfrm>
          <a:prstGeom prst="rect">
            <a:avLst/>
          </a:prstGeom>
          <a:noFill/>
        </p:spPr>
        <p:txBody>
          <a:bodyPr wrap="square" rtlCol="0">
            <a:spAutoFit/>
          </a:bodyPr>
          <a:lstStyle/>
          <a:p>
            <a:pPr algn="ctr"/>
            <a:r>
              <a:rPr kumimoji="1" lang="zh-CN" altLang="en-US" sz="2400" dirty="0"/>
              <a:t>数学模型</a:t>
            </a:r>
            <a:endParaRPr kumimoji="1" lang="en-US" altLang="zh-CN" sz="2400" dirty="0"/>
          </a:p>
          <a:p>
            <a:pPr algn="ctr"/>
            <a:endParaRPr kumimoji="1" lang="en-US" altLang="zh-CN" sz="2400" dirty="0"/>
          </a:p>
          <a:p>
            <a:r>
              <a:rPr kumimoji="1" lang="zh-CN" altLang="en-US" sz="2400" dirty="0"/>
              <a:t>模拟神经元的信息传递和处理过程</a:t>
            </a:r>
          </a:p>
        </p:txBody>
      </p:sp>
      <p:sp>
        <p:nvSpPr>
          <p:cNvPr id="8" name="文本框 7">
            <a:extLst>
              <a:ext uri="{FF2B5EF4-FFF2-40B4-BE49-F238E27FC236}">
                <a16:creationId xmlns:a16="http://schemas.microsoft.com/office/drawing/2014/main" id="{3A952B38-3908-F015-BFF0-6F0F58B69F83}"/>
              </a:ext>
            </a:extLst>
          </p:cNvPr>
          <p:cNvSpPr txBox="1"/>
          <p:nvPr/>
        </p:nvSpPr>
        <p:spPr>
          <a:xfrm>
            <a:off x="7303476" y="1674112"/>
            <a:ext cx="3448761" cy="3350404"/>
          </a:xfrm>
          <a:prstGeom prst="rect">
            <a:avLst/>
          </a:prstGeom>
          <a:noFill/>
        </p:spPr>
        <p:txBody>
          <a:bodyPr wrap="square" rtlCol="0">
            <a:spAutoFit/>
          </a:bodyPr>
          <a:lstStyle/>
          <a:p>
            <a:pPr>
              <a:lnSpc>
                <a:spcPct val="150000"/>
              </a:lnSpc>
            </a:pPr>
            <a:r>
              <a:rPr kumimoji="1" lang="en-US" altLang="zh-CN" sz="2400" dirty="0"/>
              <a:t>Hubel</a:t>
            </a:r>
            <a:r>
              <a:rPr kumimoji="1" lang="zh-CN" altLang="en-US" sz="2400" dirty="0"/>
              <a:t>和</a:t>
            </a:r>
            <a:r>
              <a:rPr kumimoji="1" lang="en-US" altLang="zh-CN" sz="2400" dirty="0"/>
              <a:t>Wiesel</a:t>
            </a:r>
            <a:r>
              <a:rPr kumimoji="1" lang="zh-CN" altLang="en-US" sz="2400" dirty="0"/>
              <a:t>通过系统的电生理实验，发现了视皮层神经元对视觉刺激的选择性响应特性奠定了视觉信息处理的理论基石。</a:t>
            </a:r>
            <a:endParaRPr kumimoji="1" lang="en-US" altLang="zh-CN" sz="2400" dirty="0"/>
          </a:p>
        </p:txBody>
      </p:sp>
    </p:spTree>
    <p:extLst>
      <p:ext uri="{BB962C8B-B14F-4D97-AF65-F5344CB8AC3E}">
        <p14:creationId xmlns:p14="http://schemas.microsoft.com/office/powerpoint/2010/main" val="33802927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E49D9B8-BEF1-6A5A-306D-8E7717345753}"/>
              </a:ext>
            </a:extLst>
          </p:cNvPr>
          <p:cNvSpPr>
            <a:spLocks noGrp="1"/>
          </p:cNvSpPr>
          <p:nvPr>
            <p:ph type="body" sz="quarter" idx="11"/>
          </p:nvPr>
        </p:nvSpPr>
        <p:spPr/>
        <p:txBody>
          <a:bodyPr/>
          <a:lstStyle/>
          <a:p>
            <a:r>
              <a:rPr kumimoji="1" lang="zh-CN" altLang="en-US" dirty="0"/>
              <a:t>研究手段：现象驱动的理论研究</a:t>
            </a:r>
          </a:p>
        </p:txBody>
      </p:sp>
      <p:sp>
        <p:nvSpPr>
          <p:cNvPr id="3" name="文本占位符 2">
            <a:extLst>
              <a:ext uri="{FF2B5EF4-FFF2-40B4-BE49-F238E27FC236}">
                <a16:creationId xmlns:a16="http://schemas.microsoft.com/office/drawing/2014/main" id="{9825ABEA-BDD6-FF73-54E9-DC71776E29F7}"/>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3D453E05-110D-81C6-7140-B478D1D7C52C}"/>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5D09781D-7CDD-A1EB-1674-0F8CFDE78812}"/>
              </a:ext>
            </a:extLst>
          </p:cNvPr>
          <p:cNvSpPr>
            <a:spLocks noGrp="1"/>
          </p:cNvSpPr>
          <p:nvPr>
            <p:ph type="body" sz="quarter" idx="14"/>
          </p:nvPr>
        </p:nvSpPr>
        <p:spPr/>
        <p:txBody>
          <a:bodyPr/>
          <a:lstStyle/>
          <a:p>
            <a:r>
              <a:rPr kumimoji="1" lang="zh-CN" altLang="en-US" dirty="0">
                <a:solidFill>
                  <a:schemeClr val="tx1"/>
                </a:solidFill>
              </a:rPr>
              <a:t>第谷记录天体运动数据，为开普勒发现行星运动定律提供了坚实的观测基础。开普勒在此基础上总结了行星运动三大定律。并由此启发牛顿建立经典力学体系。</a:t>
            </a:r>
            <a:endParaRPr kumimoji="1" lang="en-US" altLang="zh-CN" dirty="0">
              <a:solidFill>
                <a:schemeClr val="tx1"/>
              </a:solidFill>
            </a:endParaRPr>
          </a:p>
          <a:p>
            <a:endParaRPr kumimoji="1" lang="en-US" altLang="zh-CN" dirty="0"/>
          </a:p>
          <a:p>
            <a:pPr marL="0" indent="0">
              <a:buNone/>
            </a:pPr>
            <a:endParaRPr kumimoji="1" lang="en-US" altLang="zh-CN" dirty="0"/>
          </a:p>
          <a:p>
            <a:endParaRPr kumimoji="1" lang="en-US" altLang="zh-CN" dirty="0"/>
          </a:p>
          <a:p>
            <a:endParaRPr kumimoji="1" lang="zh-CN" altLang="en-US" dirty="0"/>
          </a:p>
        </p:txBody>
      </p:sp>
      <p:pic>
        <p:nvPicPr>
          <p:cNvPr id="6" name="图片 5">
            <a:extLst>
              <a:ext uri="{FF2B5EF4-FFF2-40B4-BE49-F238E27FC236}">
                <a16:creationId xmlns:a16="http://schemas.microsoft.com/office/drawing/2014/main" id="{74DEA6DC-9443-C24A-19B8-A790C74735EF}"/>
              </a:ext>
            </a:extLst>
          </p:cNvPr>
          <p:cNvPicPr>
            <a:picLocks/>
          </p:cNvPicPr>
          <p:nvPr/>
        </p:nvPicPr>
        <p:blipFill>
          <a:blip r:embed="rId2"/>
          <a:stretch>
            <a:fillRect/>
          </a:stretch>
        </p:blipFill>
        <p:spPr>
          <a:xfrm>
            <a:off x="8940284" y="2224257"/>
            <a:ext cx="2231093" cy="3308244"/>
          </a:xfrm>
          <a:prstGeom prst="rect">
            <a:avLst/>
          </a:prstGeom>
        </p:spPr>
      </p:pic>
      <p:pic>
        <p:nvPicPr>
          <p:cNvPr id="7" name="图片 6">
            <a:extLst>
              <a:ext uri="{FF2B5EF4-FFF2-40B4-BE49-F238E27FC236}">
                <a16:creationId xmlns:a16="http://schemas.microsoft.com/office/drawing/2014/main" id="{9F7B86B8-BA7C-C20E-8270-5F317784D4BA}"/>
              </a:ext>
            </a:extLst>
          </p:cNvPr>
          <p:cNvPicPr>
            <a:picLocks/>
          </p:cNvPicPr>
          <p:nvPr/>
        </p:nvPicPr>
        <p:blipFill>
          <a:blip r:embed="rId3"/>
          <a:stretch>
            <a:fillRect/>
          </a:stretch>
        </p:blipFill>
        <p:spPr>
          <a:xfrm>
            <a:off x="891403" y="2224257"/>
            <a:ext cx="2231093" cy="3210352"/>
          </a:xfrm>
          <a:prstGeom prst="rect">
            <a:avLst/>
          </a:prstGeom>
        </p:spPr>
      </p:pic>
      <p:pic>
        <p:nvPicPr>
          <p:cNvPr id="8" name="图片 7">
            <a:extLst>
              <a:ext uri="{FF2B5EF4-FFF2-40B4-BE49-F238E27FC236}">
                <a16:creationId xmlns:a16="http://schemas.microsoft.com/office/drawing/2014/main" id="{AEB0AF89-8E5B-B3EA-EDBB-E618086AAF24}"/>
              </a:ext>
            </a:extLst>
          </p:cNvPr>
          <p:cNvPicPr>
            <a:picLocks/>
          </p:cNvPicPr>
          <p:nvPr/>
        </p:nvPicPr>
        <p:blipFill>
          <a:blip r:embed="rId4"/>
          <a:stretch>
            <a:fillRect/>
          </a:stretch>
        </p:blipFill>
        <p:spPr>
          <a:xfrm>
            <a:off x="4987581" y="2224258"/>
            <a:ext cx="2231093" cy="3210351"/>
          </a:xfrm>
          <a:prstGeom prst="rect">
            <a:avLst/>
          </a:prstGeom>
        </p:spPr>
      </p:pic>
      <p:sp>
        <p:nvSpPr>
          <p:cNvPr id="9" name="文本框 8">
            <a:extLst>
              <a:ext uri="{FF2B5EF4-FFF2-40B4-BE49-F238E27FC236}">
                <a16:creationId xmlns:a16="http://schemas.microsoft.com/office/drawing/2014/main" id="{BF1B74A4-5D36-EEC6-5970-BB3720491828}"/>
              </a:ext>
            </a:extLst>
          </p:cNvPr>
          <p:cNvSpPr txBox="1"/>
          <p:nvPr/>
        </p:nvSpPr>
        <p:spPr>
          <a:xfrm>
            <a:off x="1075351" y="5709138"/>
            <a:ext cx="1527172" cy="375139"/>
          </a:xfrm>
          <a:prstGeom prst="rect">
            <a:avLst/>
          </a:prstGeom>
          <a:noFill/>
        </p:spPr>
        <p:txBody>
          <a:bodyPr wrap="square" rtlCol="0">
            <a:spAutoFit/>
          </a:bodyPr>
          <a:lstStyle/>
          <a:p>
            <a:pPr algn="ctr"/>
            <a:r>
              <a:rPr kumimoji="1" lang="zh-CN" altLang="en-US" dirty="0"/>
              <a:t>第谷</a:t>
            </a:r>
          </a:p>
        </p:txBody>
      </p:sp>
      <p:sp>
        <p:nvSpPr>
          <p:cNvPr id="10" name="文本框 9">
            <a:extLst>
              <a:ext uri="{FF2B5EF4-FFF2-40B4-BE49-F238E27FC236}">
                <a16:creationId xmlns:a16="http://schemas.microsoft.com/office/drawing/2014/main" id="{33934A7C-2B97-C06C-E76D-1E5BB71868DE}"/>
              </a:ext>
            </a:extLst>
          </p:cNvPr>
          <p:cNvSpPr txBox="1"/>
          <p:nvPr/>
        </p:nvSpPr>
        <p:spPr>
          <a:xfrm>
            <a:off x="5270322" y="5709137"/>
            <a:ext cx="1527172" cy="375139"/>
          </a:xfrm>
          <a:prstGeom prst="rect">
            <a:avLst/>
          </a:prstGeom>
          <a:noFill/>
        </p:spPr>
        <p:txBody>
          <a:bodyPr wrap="square" rtlCol="0">
            <a:spAutoFit/>
          </a:bodyPr>
          <a:lstStyle/>
          <a:p>
            <a:pPr algn="ctr"/>
            <a:r>
              <a:rPr kumimoji="1" lang="zh-CN" altLang="en-US" dirty="0"/>
              <a:t>开普勒</a:t>
            </a:r>
          </a:p>
        </p:txBody>
      </p:sp>
      <p:sp>
        <p:nvSpPr>
          <p:cNvPr id="11" name="文本框 10">
            <a:extLst>
              <a:ext uri="{FF2B5EF4-FFF2-40B4-BE49-F238E27FC236}">
                <a16:creationId xmlns:a16="http://schemas.microsoft.com/office/drawing/2014/main" id="{57247FB4-9404-4D31-C249-18F0219C0EBB}"/>
              </a:ext>
            </a:extLst>
          </p:cNvPr>
          <p:cNvSpPr txBox="1"/>
          <p:nvPr/>
        </p:nvSpPr>
        <p:spPr>
          <a:xfrm>
            <a:off x="9292244" y="5709137"/>
            <a:ext cx="1527172" cy="375139"/>
          </a:xfrm>
          <a:prstGeom prst="rect">
            <a:avLst/>
          </a:prstGeom>
          <a:noFill/>
        </p:spPr>
        <p:txBody>
          <a:bodyPr wrap="square" rtlCol="0">
            <a:spAutoFit/>
          </a:bodyPr>
          <a:lstStyle/>
          <a:p>
            <a:pPr algn="ctr"/>
            <a:r>
              <a:rPr kumimoji="1" lang="zh-CN" altLang="en-US" dirty="0"/>
              <a:t>牛顿</a:t>
            </a:r>
          </a:p>
        </p:txBody>
      </p:sp>
    </p:spTree>
    <p:extLst>
      <p:ext uri="{BB962C8B-B14F-4D97-AF65-F5344CB8AC3E}">
        <p14:creationId xmlns:p14="http://schemas.microsoft.com/office/powerpoint/2010/main" val="3068472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F173E1B-D75C-949F-77F5-E87CF1EC5650}"/>
              </a:ext>
            </a:extLst>
          </p:cNvPr>
          <p:cNvSpPr>
            <a:spLocks noGrp="1"/>
          </p:cNvSpPr>
          <p:nvPr>
            <p:ph type="body" sz="quarter" idx="11"/>
          </p:nvPr>
        </p:nvSpPr>
        <p:spPr/>
        <p:txBody>
          <a:bodyPr/>
          <a:lstStyle/>
          <a:p>
            <a:r>
              <a:rPr kumimoji="1" lang="zh-CN" altLang="en-US" dirty="0"/>
              <a:t>研究手段：现象驱动的理论研究</a:t>
            </a:r>
          </a:p>
        </p:txBody>
      </p:sp>
      <p:sp>
        <p:nvSpPr>
          <p:cNvPr id="3" name="文本占位符 2">
            <a:extLst>
              <a:ext uri="{FF2B5EF4-FFF2-40B4-BE49-F238E27FC236}">
                <a16:creationId xmlns:a16="http://schemas.microsoft.com/office/drawing/2014/main" id="{75693702-3A03-58A1-FED5-8E8ED8918B5A}"/>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843676DC-AFBC-5796-E07E-FB01717D9542}"/>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C4B83619-867D-DF5E-BC7D-494C8101152B}"/>
              </a:ext>
            </a:extLst>
          </p:cNvPr>
          <p:cNvSpPr>
            <a:spLocks noGrp="1"/>
          </p:cNvSpPr>
          <p:nvPr>
            <p:ph type="body" sz="quarter" idx="14"/>
          </p:nvPr>
        </p:nvSpPr>
        <p:spPr/>
        <p:txBody>
          <a:bodyPr/>
          <a:lstStyle/>
          <a:p>
            <a:r>
              <a:rPr kumimoji="1" lang="zh-CN" altLang="en-US" dirty="0">
                <a:solidFill>
                  <a:schemeClr val="tx1"/>
                </a:solidFill>
              </a:rPr>
              <a:t>电磁学领域中，法拉第、安培等科学家通过大量实验，发现了电流、磁场间的多种联系。麦克斯韦在这基础上提出麦克斯韦方程组。</a:t>
            </a:r>
          </a:p>
        </p:txBody>
      </p:sp>
      <p:pic>
        <p:nvPicPr>
          <p:cNvPr id="6" name="图片 5">
            <a:extLst>
              <a:ext uri="{FF2B5EF4-FFF2-40B4-BE49-F238E27FC236}">
                <a16:creationId xmlns:a16="http://schemas.microsoft.com/office/drawing/2014/main" id="{73DD6EBE-809F-F823-660A-302332B71B57}"/>
              </a:ext>
            </a:extLst>
          </p:cNvPr>
          <p:cNvPicPr>
            <a:picLocks/>
          </p:cNvPicPr>
          <p:nvPr/>
        </p:nvPicPr>
        <p:blipFill>
          <a:blip r:embed="rId2"/>
          <a:stretch>
            <a:fillRect/>
          </a:stretch>
        </p:blipFill>
        <p:spPr>
          <a:xfrm>
            <a:off x="1075351" y="2052027"/>
            <a:ext cx="2232000" cy="3211200"/>
          </a:xfrm>
          <a:prstGeom prst="rect">
            <a:avLst/>
          </a:prstGeom>
        </p:spPr>
      </p:pic>
      <p:pic>
        <p:nvPicPr>
          <p:cNvPr id="7" name="图片 6">
            <a:extLst>
              <a:ext uri="{FF2B5EF4-FFF2-40B4-BE49-F238E27FC236}">
                <a16:creationId xmlns:a16="http://schemas.microsoft.com/office/drawing/2014/main" id="{99418AA3-8420-DB58-941F-507ABEBFA22B}"/>
              </a:ext>
            </a:extLst>
          </p:cNvPr>
          <p:cNvPicPr>
            <a:picLocks/>
          </p:cNvPicPr>
          <p:nvPr/>
        </p:nvPicPr>
        <p:blipFill>
          <a:blip r:embed="rId3"/>
          <a:stretch>
            <a:fillRect/>
          </a:stretch>
        </p:blipFill>
        <p:spPr>
          <a:xfrm>
            <a:off x="4980000" y="2077675"/>
            <a:ext cx="2232000" cy="3211200"/>
          </a:xfrm>
          <a:prstGeom prst="rect">
            <a:avLst/>
          </a:prstGeom>
        </p:spPr>
      </p:pic>
      <p:pic>
        <p:nvPicPr>
          <p:cNvPr id="8" name="图片 7">
            <a:extLst>
              <a:ext uri="{FF2B5EF4-FFF2-40B4-BE49-F238E27FC236}">
                <a16:creationId xmlns:a16="http://schemas.microsoft.com/office/drawing/2014/main" id="{0E5FFB62-BE6E-EF14-C1B1-DC61C29FAE30}"/>
              </a:ext>
            </a:extLst>
          </p:cNvPr>
          <p:cNvPicPr>
            <a:picLocks/>
          </p:cNvPicPr>
          <p:nvPr/>
        </p:nvPicPr>
        <p:blipFill>
          <a:blip r:embed="rId4"/>
          <a:stretch>
            <a:fillRect/>
          </a:stretch>
        </p:blipFill>
        <p:spPr>
          <a:xfrm>
            <a:off x="8884649" y="2052027"/>
            <a:ext cx="2232000" cy="3211200"/>
          </a:xfrm>
          <a:prstGeom prst="rect">
            <a:avLst/>
          </a:prstGeom>
        </p:spPr>
      </p:pic>
      <p:sp>
        <p:nvSpPr>
          <p:cNvPr id="9" name="文本框 8">
            <a:extLst>
              <a:ext uri="{FF2B5EF4-FFF2-40B4-BE49-F238E27FC236}">
                <a16:creationId xmlns:a16="http://schemas.microsoft.com/office/drawing/2014/main" id="{CE55F1FA-E44F-6C30-72F4-BBDE4E88B98F}"/>
              </a:ext>
            </a:extLst>
          </p:cNvPr>
          <p:cNvSpPr txBox="1"/>
          <p:nvPr/>
        </p:nvSpPr>
        <p:spPr>
          <a:xfrm>
            <a:off x="1427765" y="5657066"/>
            <a:ext cx="1527172" cy="375139"/>
          </a:xfrm>
          <a:prstGeom prst="rect">
            <a:avLst/>
          </a:prstGeom>
          <a:noFill/>
        </p:spPr>
        <p:txBody>
          <a:bodyPr wrap="square" rtlCol="0">
            <a:spAutoFit/>
          </a:bodyPr>
          <a:lstStyle/>
          <a:p>
            <a:pPr algn="ctr"/>
            <a:r>
              <a:rPr kumimoji="1" lang="zh-CN" altLang="en-US" dirty="0"/>
              <a:t>法拉第</a:t>
            </a:r>
          </a:p>
        </p:txBody>
      </p:sp>
      <p:sp>
        <p:nvSpPr>
          <p:cNvPr id="10" name="文本框 9">
            <a:extLst>
              <a:ext uri="{FF2B5EF4-FFF2-40B4-BE49-F238E27FC236}">
                <a16:creationId xmlns:a16="http://schemas.microsoft.com/office/drawing/2014/main" id="{524413F2-EC62-BB8E-02AB-86DE35A512FE}"/>
              </a:ext>
            </a:extLst>
          </p:cNvPr>
          <p:cNvSpPr txBox="1"/>
          <p:nvPr/>
        </p:nvSpPr>
        <p:spPr>
          <a:xfrm>
            <a:off x="5332414" y="5657065"/>
            <a:ext cx="1527172" cy="375139"/>
          </a:xfrm>
          <a:prstGeom prst="rect">
            <a:avLst/>
          </a:prstGeom>
          <a:noFill/>
        </p:spPr>
        <p:txBody>
          <a:bodyPr wrap="square" rtlCol="0">
            <a:spAutoFit/>
          </a:bodyPr>
          <a:lstStyle/>
          <a:p>
            <a:pPr algn="ctr"/>
            <a:r>
              <a:rPr kumimoji="1" lang="zh-CN" altLang="en-US" dirty="0"/>
              <a:t>安培</a:t>
            </a:r>
          </a:p>
        </p:txBody>
      </p:sp>
      <p:sp>
        <p:nvSpPr>
          <p:cNvPr id="11" name="文本框 10">
            <a:extLst>
              <a:ext uri="{FF2B5EF4-FFF2-40B4-BE49-F238E27FC236}">
                <a16:creationId xmlns:a16="http://schemas.microsoft.com/office/drawing/2014/main" id="{4C8C132C-3524-D9C9-DEFD-62628A27A27C}"/>
              </a:ext>
            </a:extLst>
          </p:cNvPr>
          <p:cNvSpPr txBox="1"/>
          <p:nvPr/>
        </p:nvSpPr>
        <p:spPr>
          <a:xfrm>
            <a:off x="9237063" y="5657065"/>
            <a:ext cx="1527172" cy="375139"/>
          </a:xfrm>
          <a:prstGeom prst="rect">
            <a:avLst/>
          </a:prstGeom>
          <a:noFill/>
        </p:spPr>
        <p:txBody>
          <a:bodyPr wrap="square" rtlCol="0">
            <a:spAutoFit/>
          </a:bodyPr>
          <a:lstStyle/>
          <a:p>
            <a:pPr algn="ctr"/>
            <a:r>
              <a:rPr kumimoji="1" lang="zh-CN" altLang="en-US" dirty="0"/>
              <a:t>麦克斯韦</a:t>
            </a:r>
          </a:p>
        </p:txBody>
      </p:sp>
    </p:spTree>
    <p:extLst>
      <p:ext uri="{BB962C8B-B14F-4D97-AF65-F5344CB8AC3E}">
        <p14:creationId xmlns:p14="http://schemas.microsoft.com/office/powerpoint/2010/main" val="31899257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D4D2809-5AAC-B88A-1DBB-454769A642B0}"/>
              </a:ext>
            </a:extLst>
          </p:cNvPr>
          <p:cNvSpPr>
            <a:spLocks noGrp="1"/>
          </p:cNvSpPr>
          <p:nvPr>
            <p:ph type="body" sz="quarter" idx="11"/>
          </p:nvPr>
        </p:nvSpPr>
        <p:spPr/>
        <p:txBody>
          <a:bodyPr/>
          <a:lstStyle/>
          <a:p>
            <a:r>
              <a:rPr kumimoji="1" lang="zh-CN" altLang="en-US" dirty="0"/>
              <a:t>研究手段：现象驱动的理论研究</a:t>
            </a:r>
          </a:p>
        </p:txBody>
      </p:sp>
      <p:sp>
        <p:nvSpPr>
          <p:cNvPr id="3" name="文本占位符 2">
            <a:extLst>
              <a:ext uri="{FF2B5EF4-FFF2-40B4-BE49-F238E27FC236}">
                <a16:creationId xmlns:a16="http://schemas.microsoft.com/office/drawing/2014/main" id="{FFD42FDD-6928-C6A5-66F0-01E5C5DB072A}"/>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CABD9B86-CAE3-4E34-7B40-0A5EF01FD54D}"/>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8DEF2E01-E6A3-C449-858E-6D07A2B357EF}"/>
              </a:ext>
            </a:extLst>
          </p:cNvPr>
          <p:cNvSpPr>
            <a:spLocks noGrp="1"/>
          </p:cNvSpPr>
          <p:nvPr>
            <p:ph type="body" sz="quarter" idx="14"/>
          </p:nvPr>
        </p:nvSpPr>
        <p:spPr/>
        <p:txBody>
          <a:bodyPr/>
          <a:lstStyle/>
          <a:p>
            <a:r>
              <a:rPr kumimoji="1" lang="zh-CN" altLang="en-US" dirty="0">
                <a:solidFill>
                  <a:schemeClr val="tx1"/>
                </a:solidFill>
              </a:rPr>
              <a:t>很多科学家通过实验观察发现热机效率，卡诺通过分析理想热机循环，得出了热机效率的上限。克劳修斯、开尔文等人在实验基础上，系统的建立热力学理论体系。</a:t>
            </a:r>
          </a:p>
        </p:txBody>
      </p:sp>
      <p:pic>
        <p:nvPicPr>
          <p:cNvPr id="6" name="图片 5">
            <a:extLst>
              <a:ext uri="{FF2B5EF4-FFF2-40B4-BE49-F238E27FC236}">
                <a16:creationId xmlns:a16="http://schemas.microsoft.com/office/drawing/2014/main" id="{E8B63431-0EDB-FD95-5A29-861438ACA95D}"/>
              </a:ext>
            </a:extLst>
          </p:cNvPr>
          <p:cNvPicPr>
            <a:picLocks/>
          </p:cNvPicPr>
          <p:nvPr/>
        </p:nvPicPr>
        <p:blipFill>
          <a:blip r:embed="rId2"/>
          <a:stretch>
            <a:fillRect/>
          </a:stretch>
        </p:blipFill>
        <p:spPr>
          <a:xfrm>
            <a:off x="1089607" y="2030046"/>
            <a:ext cx="2232000" cy="3211200"/>
          </a:xfrm>
          <a:prstGeom prst="rect">
            <a:avLst/>
          </a:prstGeom>
        </p:spPr>
      </p:pic>
      <p:pic>
        <p:nvPicPr>
          <p:cNvPr id="7" name="图片 6">
            <a:extLst>
              <a:ext uri="{FF2B5EF4-FFF2-40B4-BE49-F238E27FC236}">
                <a16:creationId xmlns:a16="http://schemas.microsoft.com/office/drawing/2014/main" id="{177EA249-8021-63D5-D84F-1170B075FDBF}"/>
              </a:ext>
            </a:extLst>
          </p:cNvPr>
          <p:cNvPicPr>
            <a:picLocks/>
          </p:cNvPicPr>
          <p:nvPr/>
        </p:nvPicPr>
        <p:blipFill>
          <a:blip r:embed="rId3"/>
          <a:stretch>
            <a:fillRect/>
          </a:stretch>
        </p:blipFill>
        <p:spPr>
          <a:xfrm>
            <a:off x="4987128" y="2030046"/>
            <a:ext cx="2232000" cy="3211200"/>
          </a:xfrm>
          <a:prstGeom prst="rect">
            <a:avLst/>
          </a:prstGeom>
        </p:spPr>
      </p:pic>
      <p:pic>
        <p:nvPicPr>
          <p:cNvPr id="8" name="图片 7">
            <a:extLst>
              <a:ext uri="{FF2B5EF4-FFF2-40B4-BE49-F238E27FC236}">
                <a16:creationId xmlns:a16="http://schemas.microsoft.com/office/drawing/2014/main" id="{46324455-7BCB-2A32-AC4A-254AC525498F}"/>
              </a:ext>
            </a:extLst>
          </p:cNvPr>
          <p:cNvPicPr>
            <a:picLocks/>
          </p:cNvPicPr>
          <p:nvPr/>
        </p:nvPicPr>
        <p:blipFill>
          <a:blip r:embed="rId4"/>
          <a:stretch>
            <a:fillRect/>
          </a:stretch>
        </p:blipFill>
        <p:spPr>
          <a:xfrm>
            <a:off x="8884649" y="2012461"/>
            <a:ext cx="2232000" cy="3211200"/>
          </a:xfrm>
          <a:prstGeom prst="rect">
            <a:avLst/>
          </a:prstGeom>
        </p:spPr>
      </p:pic>
      <p:sp>
        <p:nvSpPr>
          <p:cNvPr id="9" name="文本框 8">
            <a:extLst>
              <a:ext uri="{FF2B5EF4-FFF2-40B4-BE49-F238E27FC236}">
                <a16:creationId xmlns:a16="http://schemas.microsoft.com/office/drawing/2014/main" id="{0EACCB7C-2D1E-4D17-E5F2-28557701981B}"/>
              </a:ext>
            </a:extLst>
          </p:cNvPr>
          <p:cNvSpPr txBox="1"/>
          <p:nvPr/>
        </p:nvSpPr>
        <p:spPr>
          <a:xfrm>
            <a:off x="1442021" y="5610561"/>
            <a:ext cx="1527172" cy="375139"/>
          </a:xfrm>
          <a:prstGeom prst="rect">
            <a:avLst/>
          </a:prstGeom>
          <a:noFill/>
        </p:spPr>
        <p:txBody>
          <a:bodyPr wrap="square" rtlCol="0">
            <a:spAutoFit/>
          </a:bodyPr>
          <a:lstStyle/>
          <a:p>
            <a:pPr algn="ctr"/>
            <a:r>
              <a:rPr kumimoji="1" lang="zh-CN" altLang="en-US" dirty="0"/>
              <a:t>卡诺</a:t>
            </a:r>
          </a:p>
        </p:txBody>
      </p:sp>
      <p:sp>
        <p:nvSpPr>
          <p:cNvPr id="10" name="文本框 9">
            <a:extLst>
              <a:ext uri="{FF2B5EF4-FFF2-40B4-BE49-F238E27FC236}">
                <a16:creationId xmlns:a16="http://schemas.microsoft.com/office/drawing/2014/main" id="{EF7685D8-3588-2B25-3250-1453F67BE2A9}"/>
              </a:ext>
            </a:extLst>
          </p:cNvPr>
          <p:cNvSpPr txBox="1"/>
          <p:nvPr/>
        </p:nvSpPr>
        <p:spPr>
          <a:xfrm>
            <a:off x="5332414" y="5605381"/>
            <a:ext cx="1527172" cy="375139"/>
          </a:xfrm>
          <a:prstGeom prst="rect">
            <a:avLst/>
          </a:prstGeom>
          <a:noFill/>
        </p:spPr>
        <p:txBody>
          <a:bodyPr wrap="square" rtlCol="0">
            <a:spAutoFit/>
          </a:bodyPr>
          <a:lstStyle/>
          <a:p>
            <a:pPr algn="ctr"/>
            <a:r>
              <a:rPr kumimoji="1" lang="zh-CN" altLang="en-US" dirty="0"/>
              <a:t>克劳修斯</a:t>
            </a:r>
          </a:p>
        </p:txBody>
      </p:sp>
      <p:sp>
        <p:nvSpPr>
          <p:cNvPr id="11" name="文本框 10">
            <a:extLst>
              <a:ext uri="{FF2B5EF4-FFF2-40B4-BE49-F238E27FC236}">
                <a16:creationId xmlns:a16="http://schemas.microsoft.com/office/drawing/2014/main" id="{9B3E48D7-FA04-D9FA-5B48-34BC7D1A6121}"/>
              </a:ext>
            </a:extLst>
          </p:cNvPr>
          <p:cNvSpPr txBox="1"/>
          <p:nvPr/>
        </p:nvSpPr>
        <p:spPr>
          <a:xfrm>
            <a:off x="9237063" y="5605380"/>
            <a:ext cx="1527172" cy="375139"/>
          </a:xfrm>
          <a:prstGeom prst="rect">
            <a:avLst/>
          </a:prstGeom>
          <a:noFill/>
        </p:spPr>
        <p:txBody>
          <a:bodyPr wrap="square" rtlCol="0">
            <a:spAutoFit/>
          </a:bodyPr>
          <a:lstStyle/>
          <a:p>
            <a:pPr algn="ctr"/>
            <a:r>
              <a:rPr kumimoji="1" lang="zh-CN" altLang="en-US" dirty="0"/>
              <a:t>开尔文</a:t>
            </a:r>
          </a:p>
        </p:txBody>
      </p:sp>
    </p:spTree>
    <p:extLst>
      <p:ext uri="{BB962C8B-B14F-4D97-AF65-F5344CB8AC3E}">
        <p14:creationId xmlns:p14="http://schemas.microsoft.com/office/powerpoint/2010/main" val="5591554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B48E86-226D-F8A0-AC5A-1261786710AA}"/>
              </a:ext>
            </a:extLst>
          </p:cNvPr>
          <p:cNvSpPr>
            <a:spLocks noGrp="1"/>
          </p:cNvSpPr>
          <p:nvPr>
            <p:ph type="body" sz="quarter" idx="11"/>
          </p:nvPr>
        </p:nvSpPr>
        <p:spPr/>
        <p:txBody>
          <a:bodyPr/>
          <a:lstStyle/>
          <a:p>
            <a:r>
              <a:rPr kumimoji="1" lang="zh-CN" altLang="en-US" dirty="0"/>
              <a:t>研究手段：现象驱动的理论研究</a:t>
            </a:r>
          </a:p>
        </p:txBody>
      </p:sp>
      <p:sp>
        <p:nvSpPr>
          <p:cNvPr id="3" name="文本占位符 2">
            <a:extLst>
              <a:ext uri="{FF2B5EF4-FFF2-40B4-BE49-F238E27FC236}">
                <a16:creationId xmlns:a16="http://schemas.microsoft.com/office/drawing/2014/main" id="{5C3D2E20-5188-9526-D52A-4F07D5570E78}"/>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C6C96E08-02EB-A109-23A6-D16561DF4B61}"/>
              </a:ext>
            </a:extLst>
          </p:cNvPr>
          <p:cNvSpPr>
            <a:spLocks noGrp="1"/>
          </p:cNvSpPr>
          <p:nvPr>
            <p:ph type="body" sz="quarter" idx="13"/>
          </p:nvPr>
        </p:nvSpPr>
        <p:spPr/>
        <p:txBody>
          <a:bodyPr/>
          <a:lstStyle/>
          <a:p>
            <a:endParaRPr kumimoji="1" lang="zh-CN" altLang="en-US"/>
          </a:p>
        </p:txBody>
      </p:sp>
      <p:sp>
        <p:nvSpPr>
          <p:cNvPr id="6" name="矩形 5">
            <a:extLst>
              <a:ext uri="{FF2B5EF4-FFF2-40B4-BE49-F238E27FC236}">
                <a16:creationId xmlns:a16="http://schemas.microsoft.com/office/drawing/2014/main" id="{CE61CD25-8BDE-AF64-FC08-B85ACFA9C8A3}"/>
              </a:ext>
            </a:extLst>
          </p:cNvPr>
          <p:cNvSpPr/>
          <p:nvPr/>
        </p:nvSpPr>
        <p:spPr>
          <a:xfrm>
            <a:off x="2133993" y="2494020"/>
            <a:ext cx="1723293" cy="1688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F656003D-826B-4958-4B4D-D76BA82336BD}"/>
              </a:ext>
            </a:extLst>
          </p:cNvPr>
          <p:cNvSpPr txBox="1"/>
          <p:nvPr/>
        </p:nvSpPr>
        <p:spPr>
          <a:xfrm>
            <a:off x="2280532" y="3153416"/>
            <a:ext cx="143021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zh-CN" altLang="en-US" dirty="0"/>
              <a:t>现象</a:t>
            </a:r>
          </a:p>
        </p:txBody>
      </p:sp>
      <p:sp>
        <p:nvSpPr>
          <p:cNvPr id="8" name="矩形 7">
            <a:extLst>
              <a:ext uri="{FF2B5EF4-FFF2-40B4-BE49-F238E27FC236}">
                <a16:creationId xmlns:a16="http://schemas.microsoft.com/office/drawing/2014/main" id="{218E4108-AD81-305A-C516-8E6DC476E960}"/>
              </a:ext>
            </a:extLst>
          </p:cNvPr>
          <p:cNvSpPr/>
          <p:nvPr/>
        </p:nvSpPr>
        <p:spPr>
          <a:xfrm>
            <a:off x="7979344" y="2494020"/>
            <a:ext cx="1723293" cy="1688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D4778A79-7DB5-B274-D132-D7D09ABC50DC}"/>
              </a:ext>
            </a:extLst>
          </p:cNvPr>
          <p:cNvSpPr txBox="1"/>
          <p:nvPr/>
        </p:nvSpPr>
        <p:spPr>
          <a:xfrm>
            <a:off x="8125880" y="3153416"/>
            <a:ext cx="143021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zh-CN" altLang="en-US" dirty="0"/>
              <a:t>理论</a:t>
            </a:r>
          </a:p>
        </p:txBody>
      </p:sp>
      <p:sp>
        <p:nvSpPr>
          <p:cNvPr id="10" name="虚尾箭头 9">
            <a:extLst>
              <a:ext uri="{FF2B5EF4-FFF2-40B4-BE49-F238E27FC236}">
                <a16:creationId xmlns:a16="http://schemas.microsoft.com/office/drawing/2014/main" id="{2342FE58-C781-B3B2-2753-AFD07B96D338}"/>
              </a:ext>
            </a:extLst>
          </p:cNvPr>
          <p:cNvSpPr/>
          <p:nvPr/>
        </p:nvSpPr>
        <p:spPr>
          <a:xfrm>
            <a:off x="4788940" y="2889965"/>
            <a:ext cx="2258750" cy="896234"/>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67013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34432A6-F80B-8B18-9E76-15A3B06A8864}"/>
              </a:ext>
            </a:extLst>
          </p:cNvPr>
          <p:cNvSpPr>
            <a:spLocks noGrp="1"/>
          </p:cNvSpPr>
          <p:nvPr>
            <p:ph type="body" sz="quarter" idx="11"/>
          </p:nvPr>
        </p:nvSpPr>
        <p:spPr/>
        <p:txBody>
          <a:bodyPr/>
          <a:lstStyle/>
          <a:p>
            <a:r>
              <a:rPr kumimoji="1" lang="zh-CN" altLang="en-US" dirty="0"/>
              <a:t>现象驱动的优势</a:t>
            </a:r>
          </a:p>
        </p:txBody>
      </p:sp>
      <p:sp>
        <p:nvSpPr>
          <p:cNvPr id="3" name="文本占位符 2">
            <a:extLst>
              <a:ext uri="{FF2B5EF4-FFF2-40B4-BE49-F238E27FC236}">
                <a16:creationId xmlns:a16="http://schemas.microsoft.com/office/drawing/2014/main" id="{BB5FF304-4620-5525-EB8D-A6CFF9E8B76E}"/>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38549DBB-1693-760D-8CDE-D12AD3BF55AD}"/>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C1F02C87-ABAB-37CA-EF02-83E321C05D49}"/>
              </a:ext>
            </a:extLst>
          </p:cNvPr>
          <p:cNvSpPr>
            <a:spLocks noGrp="1"/>
          </p:cNvSpPr>
          <p:nvPr>
            <p:ph type="body" sz="quarter" idx="14"/>
          </p:nvPr>
        </p:nvSpPr>
        <p:spPr>
          <a:xfrm>
            <a:off x="311928" y="1323828"/>
            <a:ext cx="11568144" cy="4765791"/>
          </a:xfrm>
        </p:spPr>
        <p:txBody>
          <a:bodyPr/>
          <a:lstStyle/>
          <a:p>
            <a:r>
              <a:rPr kumimoji="1" lang="zh-CN" altLang="en-US" dirty="0">
                <a:solidFill>
                  <a:schemeClr val="tx1"/>
                </a:solidFill>
              </a:rPr>
              <a:t>帮助我们快速锁定复杂系统的关键影响因素</a:t>
            </a:r>
            <a:endParaRPr kumimoji="1" lang="en-US" altLang="zh-CN" dirty="0">
              <a:solidFill>
                <a:schemeClr val="tx1"/>
              </a:solidFill>
            </a:endParaRPr>
          </a:p>
          <a:p>
            <a:pPr lvl="1"/>
            <a:r>
              <a:rPr kumimoji="1" lang="zh-CN" altLang="en-US" dirty="0">
                <a:solidFill>
                  <a:schemeClr val="tx1"/>
                </a:solidFill>
              </a:rPr>
              <a:t>纯理论研究往往引入大量假设和前提，而通过设计实验，控制变量我们可以更高效的探索复杂系统的内在规律。</a:t>
            </a:r>
            <a:endParaRPr kumimoji="1" lang="en-US" altLang="zh-CN" dirty="0">
              <a:solidFill>
                <a:schemeClr val="tx1"/>
              </a:solidFill>
            </a:endParaRPr>
          </a:p>
          <a:p>
            <a:r>
              <a:rPr kumimoji="1" lang="zh-CN" altLang="en-US" dirty="0">
                <a:solidFill>
                  <a:schemeClr val="tx1"/>
                </a:solidFill>
              </a:rPr>
              <a:t>现象驱动的研究可以为理论分析提供更广阔的思路和更多灵感。</a:t>
            </a:r>
            <a:endParaRPr kumimoji="1" lang="en-US" altLang="zh-CN" dirty="0">
              <a:solidFill>
                <a:schemeClr val="tx1"/>
              </a:solidFill>
            </a:endParaRPr>
          </a:p>
          <a:p>
            <a:pPr lvl="1"/>
            <a:r>
              <a:rPr kumimoji="1" lang="zh-CN" altLang="en-US" dirty="0">
                <a:solidFill>
                  <a:schemeClr val="tx1"/>
                </a:solidFill>
              </a:rPr>
              <a:t>专注于特定理论模型时，容易陷入思维定势，忽略其他方面。</a:t>
            </a:r>
          </a:p>
        </p:txBody>
      </p:sp>
    </p:spTree>
    <p:extLst>
      <p:ext uri="{BB962C8B-B14F-4D97-AF65-F5344CB8AC3E}">
        <p14:creationId xmlns:p14="http://schemas.microsoft.com/office/powerpoint/2010/main" val="7703298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6B0578-2835-ADE6-50F3-7DED202E5722}"/>
              </a:ext>
            </a:extLst>
          </p:cNvPr>
          <p:cNvSpPr>
            <a:spLocks noGrp="1"/>
          </p:cNvSpPr>
          <p:nvPr>
            <p:ph type="body" sz="quarter" idx="11"/>
          </p:nvPr>
        </p:nvSpPr>
        <p:spPr/>
        <p:txBody>
          <a:bodyPr/>
          <a:lstStyle/>
          <a:p>
            <a:r>
              <a:rPr kumimoji="1" lang="zh-CN" altLang="en-US" dirty="0"/>
              <a:t>研究手段：现象驱动的理论研究</a:t>
            </a:r>
          </a:p>
        </p:txBody>
      </p:sp>
      <p:sp>
        <p:nvSpPr>
          <p:cNvPr id="3" name="文本占位符 2">
            <a:extLst>
              <a:ext uri="{FF2B5EF4-FFF2-40B4-BE49-F238E27FC236}">
                <a16:creationId xmlns:a16="http://schemas.microsoft.com/office/drawing/2014/main" id="{7DB6BE9D-3CF8-FFEE-0CC1-66ABAE42E907}"/>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B63A8A29-C33D-CE1C-9260-28782CA6E26D}"/>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A7C6A36C-D393-F558-83BC-1562E3B1EAFC}"/>
              </a:ext>
            </a:extLst>
          </p:cNvPr>
          <p:cNvSpPr>
            <a:spLocks noGrp="1"/>
          </p:cNvSpPr>
          <p:nvPr>
            <p:ph type="body" sz="quarter" idx="14"/>
          </p:nvPr>
        </p:nvSpPr>
        <p:spPr>
          <a:xfrm>
            <a:off x="319056" y="1046104"/>
            <a:ext cx="11568144" cy="4765791"/>
          </a:xfrm>
        </p:spPr>
        <p:txBody>
          <a:bodyPr/>
          <a:lstStyle/>
          <a:p>
            <a:r>
              <a:rPr kumimoji="1" lang="zh-CN" altLang="en-US" dirty="0">
                <a:solidFill>
                  <a:schemeClr val="tx1"/>
                </a:solidFill>
              </a:rPr>
              <a:t>什么样的现象是重要的？</a:t>
            </a:r>
            <a:endParaRPr kumimoji="1" lang="en-US" altLang="zh-CN" dirty="0">
              <a:solidFill>
                <a:schemeClr val="tx1"/>
              </a:solidFill>
            </a:endParaRPr>
          </a:p>
          <a:p>
            <a:pPr marL="0" indent="0">
              <a:buNone/>
            </a:pPr>
            <a:endParaRPr kumimoji="1" lang="en-US" altLang="zh-CN" dirty="0">
              <a:solidFill>
                <a:schemeClr val="tx1"/>
              </a:solidFill>
            </a:endParaRPr>
          </a:p>
          <a:p>
            <a:pPr lvl="1"/>
            <a:r>
              <a:rPr kumimoji="1" lang="zh-CN" altLang="en-US" dirty="0">
                <a:solidFill>
                  <a:schemeClr val="tx1"/>
                </a:solidFill>
              </a:rPr>
              <a:t>在特定条件下稳定出现，具有一定规律性的自然事实</a:t>
            </a:r>
            <a:endParaRPr kumimoji="1" lang="en-US" altLang="zh-CN" dirty="0">
              <a:solidFill>
                <a:schemeClr val="tx1"/>
              </a:solidFill>
            </a:endParaRPr>
          </a:p>
          <a:p>
            <a:pPr lvl="1"/>
            <a:endParaRPr kumimoji="1" lang="en-US" altLang="zh-CN" dirty="0">
              <a:solidFill>
                <a:schemeClr val="tx1"/>
              </a:solidFill>
            </a:endParaRPr>
          </a:p>
          <a:p>
            <a:r>
              <a:rPr kumimoji="1" lang="zh-CN" altLang="en-US" dirty="0">
                <a:solidFill>
                  <a:schemeClr val="tx1"/>
                </a:solidFill>
              </a:rPr>
              <a:t>如何归纳现象</a:t>
            </a:r>
            <a:endParaRPr kumimoji="1" lang="en-US" altLang="zh-CN" dirty="0">
              <a:solidFill>
                <a:schemeClr val="tx1"/>
              </a:solidFill>
            </a:endParaRPr>
          </a:p>
          <a:p>
            <a:endParaRPr kumimoji="1" lang="en-US" altLang="zh-CN" dirty="0">
              <a:solidFill>
                <a:schemeClr val="tx1"/>
              </a:solidFill>
            </a:endParaRPr>
          </a:p>
          <a:p>
            <a:pPr lvl="1"/>
            <a:r>
              <a:rPr kumimoji="1" lang="zh-CN" altLang="en-US" dirty="0">
                <a:solidFill>
                  <a:schemeClr val="tx1"/>
                </a:solidFill>
              </a:rPr>
              <a:t>精心控制实验条件，排除干扰因素，确保实验结果的可重复性</a:t>
            </a:r>
            <a:endParaRPr kumimoji="1" lang="en-US" altLang="zh-CN" dirty="0">
              <a:solidFill>
                <a:schemeClr val="tx1"/>
              </a:solidFill>
            </a:endParaRPr>
          </a:p>
          <a:p>
            <a:pPr lvl="1"/>
            <a:r>
              <a:rPr kumimoji="1" lang="zh-CN" altLang="en-US" dirty="0">
                <a:solidFill>
                  <a:schemeClr val="tx1"/>
                </a:solidFill>
              </a:rPr>
              <a:t>系统地记录和分析实验数据，提炼出关键的统计规律</a:t>
            </a:r>
            <a:endParaRPr kumimoji="1" lang="en-US" altLang="zh-CN" dirty="0">
              <a:solidFill>
                <a:schemeClr val="tx1"/>
              </a:solidFill>
            </a:endParaRPr>
          </a:p>
          <a:p>
            <a:pPr lvl="1"/>
            <a:r>
              <a:rPr kumimoji="1" lang="zh-CN" altLang="en-US" dirty="0">
                <a:solidFill>
                  <a:schemeClr val="tx1"/>
                </a:solidFill>
              </a:rPr>
              <a:t>在不同的实验设置下考察现象的稳定性和普适性</a:t>
            </a:r>
            <a:endParaRPr kumimoji="1" lang="en-US" altLang="zh-CN" dirty="0">
              <a:solidFill>
                <a:schemeClr val="tx1"/>
              </a:solidFill>
            </a:endParaRPr>
          </a:p>
        </p:txBody>
      </p:sp>
    </p:spTree>
    <p:extLst>
      <p:ext uri="{BB962C8B-B14F-4D97-AF65-F5344CB8AC3E}">
        <p14:creationId xmlns:p14="http://schemas.microsoft.com/office/powerpoint/2010/main" val="4428529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9685DF2-A41C-C67D-F656-D6F8C43F4E13}"/>
              </a:ext>
            </a:extLst>
          </p:cNvPr>
          <p:cNvSpPr>
            <a:spLocks noGrp="1"/>
          </p:cNvSpPr>
          <p:nvPr>
            <p:ph type="body" sz="quarter" idx="11"/>
          </p:nvPr>
        </p:nvSpPr>
        <p:spPr/>
        <p:txBody>
          <a:bodyPr/>
          <a:lstStyle/>
          <a:p>
            <a:r>
              <a:rPr kumimoji="1" lang="zh-CN" altLang="en-US" dirty="0"/>
              <a:t>研究手段：现象驱动的理论研究</a:t>
            </a:r>
          </a:p>
        </p:txBody>
      </p:sp>
      <p:sp>
        <p:nvSpPr>
          <p:cNvPr id="3" name="文本占位符 2">
            <a:extLst>
              <a:ext uri="{FF2B5EF4-FFF2-40B4-BE49-F238E27FC236}">
                <a16:creationId xmlns:a16="http://schemas.microsoft.com/office/drawing/2014/main" id="{1F78CE7B-C547-202F-8484-DC66752D6E9D}"/>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045F8B17-0A2D-A21D-6BA6-2E5EC5CB8C0C}"/>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EF4CD61A-9140-1882-3B43-BFB585280E13}"/>
              </a:ext>
            </a:extLst>
          </p:cNvPr>
          <p:cNvSpPr>
            <a:spLocks noGrp="1"/>
          </p:cNvSpPr>
          <p:nvPr>
            <p:ph type="body" sz="quarter" idx="14"/>
          </p:nvPr>
        </p:nvSpPr>
        <p:spPr>
          <a:xfrm>
            <a:off x="319056" y="1157627"/>
            <a:ext cx="11568144" cy="4765791"/>
          </a:xfrm>
        </p:spPr>
        <p:txBody>
          <a:bodyPr/>
          <a:lstStyle/>
          <a:p>
            <a:pPr>
              <a:lnSpc>
                <a:spcPct val="150000"/>
              </a:lnSpc>
            </a:pPr>
            <a:r>
              <a:rPr kumimoji="1" lang="zh-CN" altLang="en-US" dirty="0">
                <a:solidFill>
                  <a:schemeClr val="tx1"/>
                </a:solidFill>
              </a:rPr>
              <a:t>深度学习中，模型和数据都呈现高度复杂性，因此设计实验观察现象尤为重要。</a:t>
            </a:r>
            <a:endParaRPr kumimoji="1" lang="en-US" altLang="zh-CN" dirty="0">
              <a:solidFill>
                <a:schemeClr val="tx1"/>
              </a:solidFill>
            </a:endParaRPr>
          </a:p>
          <a:p>
            <a:pPr marL="0" indent="0">
              <a:lnSpc>
                <a:spcPct val="150000"/>
              </a:lnSpc>
              <a:buNone/>
            </a:pPr>
            <a:endParaRPr kumimoji="1" lang="en-US" altLang="zh-CN" dirty="0">
              <a:solidFill>
                <a:schemeClr val="tx1"/>
              </a:solidFill>
            </a:endParaRPr>
          </a:p>
          <a:p>
            <a:pPr lvl="1">
              <a:lnSpc>
                <a:spcPct val="150000"/>
              </a:lnSpc>
            </a:pPr>
            <a:r>
              <a:rPr kumimoji="1" lang="zh-CN" altLang="en-US" dirty="0">
                <a:solidFill>
                  <a:schemeClr val="tx1"/>
                </a:solidFill>
              </a:rPr>
              <a:t>一方面，我们对真实世界数据的结构和分布缺乏全面了解，很难直接从理论下手，但我们可以构造特定结构的合成数据来考察模型的学习能力和泛化能力</a:t>
            </a:r>
            <a:endParaRPr kumimoji="1" lang="en-US" altLang="zh-CN" dirty="0">
              <a:solidFill>
                <a:schemeClr val="tx1"/>
              </a:solidFill>
            </a:endParaRPr>
          </a:p>
          <a:p>
            <a:pPr lvl="1">
              <a:lnSpc>
                <a:spcPct val="150000"/>
              </a:lnSpc>
            </a:pPr>
            <a:endParaRPr kumimoji="1" lang="en-US" altLang="zh-CN" dirty="0">
              <a:solidFill>
                <a:schemeClr val="tx1"/>
              </a:solidFill>
            </a:endParaRPr>
          </a:p>
          <a:p>
            <a:pPr lvl="1">
              <a:lnSpc>
                <a:spcPct val="150000"/>
              </a:lnSpc>
            </a:pPr>
            <a:r>
              <a:rPr kumimoji="1" lang="zh-CN" altLang="en-US" dirty="0">
                <a:solidFill>
                  <a:schemeClr val="tx1"/>
                </a:solidFill>
              </a:rPr>
              <a:t>另一方面，尽管我们对模型内部的工作机制还缺乏透彻理解，但我们可以通过系统观察模型在不同任务上的表现来推测其处理信息的一般规律。</a:t>
            </a:r>
            <a:endParaRPr kumimoji="1" lang="en-US" altLang="zh-CN" dirty="0">
              <a:solidFill>
                <a:schemeClr val="tx1"/>
              </a:solidFill>
            </a:endParaRPr>
          </a:p>
        </p:txBody>
      </p:sp>
    </p:spTree>
    <p:extLst>
      <p:ext uri="{BB962C8B-B14F-4D97-AF65-F5344CB8AC3E}">
        <p14:creationId xmlns:p14="http://schemas.microsoft.com/office/powerpoint/2010/main" val="17668780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03EF5A5-5A95-CB7C-9A00-21E5588ED684}"/>
              </a:ext>
            </a:extLst>
          </p:cNvPr>
          <p:cNvSpPr>
            <a:spLocks noGrp="1"/>
          </p:cNvSpPr>
          <p:nvPr>
            <p:ph type="body" sz="quarter" idx="11"/>
          </p:nvPr>
        </p:nvSpPr>
        <p:spPr/>
        <p:txBody>
          <a:bodyPr/>
          <a:lstStyle/>
          <a:p>
            <a:r>
              <a:rPr kumimoji="1" lang="zh-CN" altLang="en-US" dirty="0"/>
              <a:t>理论研究</a:t>
            </a:r>
          </a:p>
        </p:txBody>
      </p:sp>
      <p:sp>
        <p:nvSpPr>
          <p:cNvPr id="3" name="文本占位符 2">
            <a:extLst>
              <a:ext uri="{FF2B5EF4-FFF2-40B4-BE49-F238E27FC236}">
                <a16:creationId xmlns:a16="http://schemas.microsoft.com/office/drawing/2014/main" id="{E9828568-6C9D-6CFA-8CDA-99519285D2DC}"/>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5B228CBA-0B67-19B4-D460-9F92C81A0863}"/>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D3459B34-F02D-6F3B-992F-FFDE02685D2A}"/>
              </a:ext>
            </a:extLst>
          </p:cNvPr>
          <p:cNvSpPr>
            <a:spLocks noGrp="1"/>
          </p:cNvSpPr>
          <p:nvPr>
            <p:ph type="body" sz="quarter" idx="14"/>
          </p:nvPr>
        </p:nvSpPr>
        <p:spPr>
          <a:xfrm>
            <a:off x="311928" y="1046104"/>
            <a:ext cx="11568144" cy="4765791"/>
          </a:xfrm>
        </p:spPr>
        <p:txBody>
          <a:bodyPr/>
          <a:lstStyle/>
          <a:p>
            <a:pPr>
              <a:lnSpc>
                <a:spcPct val="150000"/>
              </a:lnSpc>
            </a:pPr>
            <a:r>
              <a:rPr kumimoji="1" lang="zh-CN" altLang="en-US" dirty="0">
                <a:solidFill>
                  <a:schemeClr val="tx1"/>
                </a:solidFill>
              </a:rPr>
              <a:t>现象研究和数学理论研究都是基础研究中至关重要的组成部分。但理论研究应该包括现象总结和数学定理证明，而不应狭隘的等同于定理证明。</a:t>
            </a:r>
            <a:endParaRPr kumimoji="1" lang="en-US" altLang="zh-CN" dirty="0">
              <a:solidFill>
                <a:schemeClr val="tx1"/>
              </a:solidFill>
            </a:endParaRPr>
          </a:p>
          <a:p>
            <a:pPr marL="0" indent="0">
              <a:lnSpc>
                <a:spcPct val="150000"/>
              </a:lnSpc>
              <a:buNone/>
            </a:pPr>
            <a:endParaRPr kumimoji="1" lang="en-US" altLang="zh-CN" dirty="0">
              <a:solidFill>
                <a:schemeClr val="tx1"/>
              </a:solidFill>
            </a:endParaRPr>
          </a:p>
          <a:p>
            <a:pPr lvl="1">
              <a:lnSpc>
                <a:spcPct val="150000"/>
              </a:lnSpc>
            </a:pPr>
            <a:r>
              <a:rPr kumimoji="1" lang="en-US" altLang="zh-CN" dirty="0">
                <a:solidFill>
                  <a:schemeClr val="tx1"/>
                </a:solidFill>
              </a:rPr>
              <a:t>Scaling</a:t>
            </a:r>
            <a:r>
              <a:rPr kumimoji="1" lang="zh-CN" altLang="en-US" dirty="0">
                <a:solidFill>
                  <a:schemeClr val="tx1"/>
                </a:solidFill>
              </a:rPr>
              <a:t> </a:t>
            </a:r>
            <a:r>
              <a:rPr kumimoji="1" lang="en-US" altLang="zh-CN" dirty="0">
                <a:solidFill>
                  <a:schemeClr val="tx1"/>
                </a:solidFill>
              </a:rPr>
              <a:t>law</a:t>
            </a:r>
            <a:r>
              <a:rPr kumimoji="1" lang="zh-CN" altLang="en-US" dirty="0">
                <a:solidFill>
                  <a:schemeClr val="tx1"/>
                </a:solidFill>
              </a:rPr>
              <a:t>的发现支持</a:t>
            </a:r>
            <a:r>
              <a:rPr kumimoji="1" lang="en-US" altLang="zh-CN" dirty="0" err="1">
                <a:solidFill>
                  <a:schemeClr val="tx1"/>
                </a:solidFill>
              </a:rPr>
              <a:t>OpenAI</a:t>
            </a:r>
            <a:r>
              <a:rPr kumimoji="1" lang="zh-CN" altLang="en-US" dirty="0">
                <a:solidFill>
                  <a:schemeClr val="tx1"/>
                </a:solidFill>
              </a:rPr>
              <a:t>扩大模型和数据规模，最终引领大语言模型发展。</a:t>
            </a:r>
            <a:endParaRPr kumimoji="1" lang="en-US" altLang="zh-CN" dirty="0">
              <a:solidFill>
                <a:schemeClr val="tx1"/>
              </a:solidFill>
            </a:endParaRPr>
          </a:p>
          <a:p>
            <a:pPr lvl="1">
              <a:lnSpc>
                <a:spcPct val="150000"/>
              </a:lnSpc>
            </a:pPr>
            <a:endParaRPr kumimoji="1" lang="en-US" altLang="zh-CN" dirty="0">
              <a:solidFill>
                <a:schemeClr val="tx1"/>
              </a:solidFill>
            </a:endParaRPr>
          </a:p>
          <a:p>
            <a:pPr lvl="1">
              <a:lnSpc>
                <a:spcPct val="150000"/>
              </a:lnSpc>
            </a:pPr>
            <a:r>
              <a:rPr kumimoji="1" lang="zh-CN" altLang="en-US" dirty="0">
                <a:solidFill>
                  <a:schemeClr val="tx1"/>
                </a:solidFill>
              </a:rPr>
              <a:t>围棋中随着落子数增加，棋局的可能性呈指数级增长，穷举无法解决问题。</a:t>
            </a:r>
            <a:r>
              <a:rPr kumimoji="1" lang="en-US" altLang="zh-CN" dirty="0">
                <a:solidFill>
                  <a:schemeClr val="tx1"/>
                </a:solidFill>
              </a:rPr>
              <a:t>AlphaGo</a:t>
            </a:r>
            <a:r>
              <a:rPr kumimoji="1" lang="zh-CN" altLang="en-US" dirty="0">
                <a:solidFill>
                  <a:schemeClr val="tx1"/>
                </a:solidFill>
              </a:rPr>
              <a:t>通过高维采样，观察到并非所有棋局是等价的，深度学习网络可以辅助判断哪些棋局是没有价值，没必要继续搜索，而且高质量的数据又可以提升神经网络的精度。这是蒙特卡洛树搜索结合深度学习的典型</a:t>
            </a:r>
          </a:p>
        </p:txBody>
      </p:sp>
    </p:spTree>
    <p:extLst>
      <p:ext uri="{BB962C8B-B14F-4D97-AF65-F5344CB8AC3E}">
        <p14:creationId xmlns:p14="http://schemas.microsoft.com/office/powerpoint/2010/main" val="3974460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0A5B545-9E4B-C598-609E-C0F9E12C4146}"/>
              </a:ext>
            </a:extLst>
          </p:cNvPr>
          <p:cNvSpPr>
            <a:spLocks noGrp="1"/>
          </p:cNvSpPr>
          <p:nvPr>
            <p:ph type="body" sz="quarter" idx="11"/>
          </p:nvPr>
        </p:nvSpPr>
        <p:spPr/>
        <p:txBody>
          <a:bodyPr/>
          <a:lstStyle/>
          <a:p>
            <a:r>
              <a:rPr kumimoji="1" lang="zh-CN" altLang="en-US" dirty="0"/>
              <a:t>数据拟合</a:t>
            </a:r>
          </a:p>
        </p:txBody>
      </p:sp>
      <p:sp>
        <p:nvSpPr>
          <p:cNvPr id="3" name="文本占位符 2">
            <a:extLst>
              <a:ext uri="{FF2B5EF4-FFF2-40B4-BE49-F238E27FC236}">
                <a16:creationId xmlns:a16="http://schemas.microsoft.com/office/drawing/2014/main" id="{087EDB46-26B0-66A1-A923-8CD3F28FEB26}"/>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69401BB4-8649-FF48-0479-434571DAD425}"/>
              </a:ext>
            </a:extLst>
          </p:cNvPr>
          <p:cNvSpPr>
            <a:spLocks noGrp="1"/>
          </p:cNvSpPr>
          <p:nvPr>
            <p:ph type="body" sz="quarter" idx="13"/>
          </p:nvPr>
        </p:nvSpPr>
        <p:spPr/>
        <p:txBody>
          <a:bodyPr/>
          <a:lstStyle/>
          <a:p>
            <a:endParaRPr kumimoji="1" lang="zh-CN" altLang="en-US"/>
          </a:p>
        </p:txBody>
      </p:sp>
      <p:sp>
        <p:nvSpPr>
          <p:cNvPr id="6" name="文本框 5">
            <a:extLst>
              <a:ext uri="{FF2B5EF4-FFF2-40B4-BE49-F238E27FC236}">
                <a16:creationId xmlns:a16="http://schemas.microsoft.com/office/drawing/2014/main" id="{47A79C7F-86EA-68E6-790E-0922AA0E6699}"/>
              </a:ext>
            </a:extLst>
          </p:cNvPr>
          <p:cNvSpPr txBox="1"/>
          <p:nvPr>
            <p:custDataLst>
              <p:tags r:id="rId1"/>
            </p:custDataLst>
          </p:nvPr>
        </p:nvSpPr>
        <p:spPr>
          <a:xfrm>
            <a:off x="393699" y="917059"/>
            <a:ext cx="11342109" cy="1200329"/>
          </a:xfrm>
          <a:prstGeom prst="rect">
            <a:avLst/>
          </a:prstGeom>
          <a:noFill/>
        </p:spPr>
        <p:txBody>
          <a:bodyPr wrap="square">
            <a:spAutoFit/>
          </a:bodyPr>
          <a:lstStyle/>
          <a:p>
            <a:pPr marL="285750" indent="-285750">
              <a:buFont typeface="Arial" panose="020B0604020202020204" pitchFamily="34" charset="0"/>
              <a:buChar char="•"/>
            </a:pPr>
            <a:r>
              <a:rPr lang="zh-CN" altLang="en-US" sz="2400" dirty="0">
                <a:solidFill>
                  <a:schemeClr val="tx2"/>
                </a:solidFill>
                <a:latin typeface="FandolSong-Regular-Identity-H"/>
              </a:rPr>
              <a:t>数据拟合旨在从数据中学习到一个数学模型，使其能很好的逼近产生数据的客观规律。</a:t>
            </a:r>
            <a:endParaRPr lang="en-US" altLang="zh-CN" sz="2400" i="0" u="none" strike="noStrike" baseline="0" dirty="0">
              <a:latin typeface="FandolSong-Regular-Identity-H"/>
            </a:endParaRPr>
          </a:p>
          <a:p>
            <a:pPr marL="285750" indent="-285750">
              <a:buFont typeface="Arial" panose="020B0604020202020204" pitchFamily="34" charset="0"/>
              <a:buChar char="•"/>
            </a:pPr>
            <a:endParaRPr lang="en-US" altLang="zh-CN" sz="2400" i="0" u="none" strike="noStrike" baseline="0" dirty="0">
              <a:latin typeface="FandolSong-Regular-Identity-H"/>
            </a:endParaRPr>
          </a:p>
        </p:txBody>
      </p:sp>
      <p:sp>
        <p:nvSpPr>
          <p:cNvPr id="7" name="文本框 6">
            <a:extLst>
              <a:ext uri="{FF2B5EF4-FFF2-40B4-BE49-F238E27FC236}">
                <a16:creationId xmlns:a16="http://schemas.microsoft.com/office/drawing/2014/main" id="{6A230613-6D8A-E5C7-B006-A35264D324DF}"/>
              </a:ext>
            </a:extLst>
          </p:cNvPr>
          <p:cNvSpPr txBox="1"/>
          <p:nvPr/>
        </p:nvSpPr>
        <p:spPr>
          <a:xfrm>
            <a:off x="641897" y="1919634"/>
            <a:ext cx="10779020" cy="2769989"/>
          </a:xfrm>
          <a:prstGeom prst="rect">
            <a:avLst/>
          </a:prstGeom>
          <a:noFill/>
        </p:spPr>
        <p:txBody>
          <a:bodyPr wrap="square" rtlCol="0">
            <a:spAutoFit/>
          </a:bodyPr>
          <a:lstStyle/>
          <a:p>
            <a:r>
              <a:rPr kumimoji="1" lang="zh-CN" altLang="en-US" sz="2400" dirty="0">
                <a:solidFill>
                  <a:srgbClr val="FF0000"/>
                </a:solidFill>
              </a:rPr>
              <a:t>数据集</a:t>
            </a:r>
            <a:r>
              <a:rPr kumimoji="1" lang="zh-CN" altLang="en-US" dirty="0"/>
              <a:t>：</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sz="2400" dirty="0">
                <a:solidFill>
                  <a:srgbClr val="FF0000"/>
                </a:solidFill>
              </a:rPr>
              <a:t>目标函数</a:t>
            </a:r>
            <a:r>
              <a:rPr kumimoji="1" lang="zh-CN" altLang="en-US" sz="2400" dirty="0"/>
              <a:t>：</a:t>
            </a:r>
            <a:endParaRPr kumimoji="1" lang="en-US" altLang="zh-CN" sz="2400" dirty="0"/>
          </a:p>
          <a:p>
            <a:endParaRPr kumimoji="1" lang="en-US" altLang="zh-CN" dirty="0"/>
          </a:p>
          <a:p>
            <a:endParaRPr kumimoji="1" lang="en-US" altLang="zh-CN" dirty="0"/>
          </a:p>
          <a:p>
            <a:endParaRPr kumimoji="1" lang="zh-CN" altLang="en-US" dirty="0"/>
          </a:p>
        </p:txBody>
      </p:sp>
      <p:pic>
        <p:nvPicPr>
          <p:cNvPr id="8" name="图片 7">
            <a:extLst>
              <a:ext uri="{FF2B5EF4-FFF2-40B4-BE49-F238E27FC236}">
                <a16:creationId xmlns:a16="http://schemas.microsoft.com/office/drawing/2014/main" id="{BA079A6C-AF7A-2205-B12B-1A0BD9A355E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723043" y="2375460"/>
            <a:ext cx="4881225" cy="728541"/>
          </a:xfrm>
          <a:prstGeom prst="rect">
            <a:avLst/>
          </a:prstGeom>
        </p:spPr>
      </p:pic>
      <p:pic>
        <p:nvPicPr>
          <p:cNvPr id="9" name="图片 8">
            <a:extLst>
              <a:ext uri="{FF2B5EF4-FFF2-40B4-BE49-F238E27FC236}">
                <a16:creationId xmlns:a16="http://schemas.microsoft.com/office/drawing/2014/main" id="{F35A29F5-A943-0811-806C-DB9BB8875B7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509839" y="3866665"/>
            <a:ext cx="2395057" cy="712579"/>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524FFD3-F38E-26F9-D555-5CF12D64225B}"/>
                  </a:ext>
                </a:extLst>
              </p:cNvPr>
              <p:cNvSpPr txBox="1"/>
              <p:nvPr/>
            </p:nvSpPr>
            <p:spPr>
              <a:xfrm>
                <a:off x="622090" y="4667457"/>
                <a:ext cx="11299968" cy="1569660"/>
              </a:xfrm>
              <a:prstGeom prst="rect">
                <a:avLst/>
              </a:prstGeom>
              <a:noFill/>
            </p:spPr>
            <p:txBody>
              <a:bodyPr wrap="square" rtlCol="0">
                <a:spAutoFit/>
              </a:bodyPr>
              <a:lstStyle/>
              <a:p>
                <a:r>
                  <a:rPr lang="zh-CN" altLang="en-US" sz="3200" dirty="0"/>
                  <a:t>注：</a:t>
                </a:r>
                <a:endParaRPr lang="en-US" altLang="zh-CN" sz="3200" dirty="0"/>
              </a:p>
              <a:p>
                <a:r>
                  <a:rPr lang="en-US" altLang="zh-CN" sz="3200" dirty="0"/>
                  <a:t>1. </a:t>
                </a:r>
                <a14:m>
                  <m:oMath xmlns:m="http://schemas.openxmlformats.org/officeDocument/2006/math">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𝑓</m:t>
                        </m:r>
                      </m:e>
                      <m:sup>
                        <m:r>
                          <a:rPr lang="en-US" altLang="zh-CN" sz="3200" i="1">
                            <a:latin typeface="Cambria Math" panose="02040503050406030204" pitchFamily="18" charset="0"/>
                          </a:rPr>
                          <m:t>∗</m:t>
                        </m:r>
                      </m:sup>
                    </m:sSup>
                  </m:oMath>
                </a14:m>
                <a:r>
                  <a:rPr kumimoji="1" lang="zh-CN" altLang="en-US" sz="3200" dirty="0"/>
                  <a:t>通常未知，但可以通过采样得到数据集</a:t>
                </a:r>
                <a14:m>
                  <m:oMath xmlns:m="http://schemas.openxmlformats.org/officeDocument/2006/math">
                    <m:r>
                      <a:rPr kumimoji="1" lang="en-US" altLang="zh-CN" sz="3200" b="0" i="1" smtClean="0">
                        <a:latin typeface="Cambria Math" panose="02040503050406030204" pitchFamily="18" charset="0"/>
                      </a:rPr>
                      <m:t>𝑆</m:t>
                    </m:r>
                  </m:oMath>
                </a14:m>
                <a:r>
                  <a:rPr kumimoji="1" lang="en-US" altLang="zh-CN" sz="3200" dirty="0"/>
                  <a:t>.</a:t>
                </a:r>
              </a:p>
              <a:p>
                <a:r>
                  <a:rPr kumimoji="1" lang="en-US" altLang="zh-CN" sz="3200" dirty="0"/>
                  <a:t>2. </a:t>
                </a:r>
                <a:r>
                  <a:rPr kumimoji="1" lang="zh-CN" altLang="en-US" sz="3200" dirty="0"/>
                  <a:t>机器学习：使用带有参数</a:t>
                </a:r>
                <a14:m>
                  <m:oMath xmlns:m="http://schemas.openxmlformats.org/officeDocument/2006/math">
                    <m:r>
                      <a:rPr kumimoji="1" lang="en-US" altLang="zh-CN" sz="3200" b="0" i="1" smtClean="0">
                        <a:latin typeface="Cambria Math" panose="02040503050406030204" pitchFamily="18" charset="0"/>
                      </a:rPr>
                      <m:t>𝜃</m:t>
                    </m:r>
                  </m:oMath>
                </a14:m>
                <a:r>
                  <a:rPr kumimoji="1" lang="zh-CN" altLang="en-US" sz="3200" dirty="0"/>
                  <a:t>的模型</a:t>
                </a:r>
                <a14:m>
                  <m:oMath xmlns:m="http://schemas.openxmlformats.org/officeDocument/2006/math">
                    <m:sSub>
                      <m:sSubPr>
                        <m:ctrlPr>
                          <a:rPr kumimoji="1" lang="en-US" altLang="zh-CN" sz="3200" b="0" i="1" smtClean="0">
                            <a:latin typeface="Cambria Math" panose="02040503050406030204" pitchFamily="18" charset="0"/>
                          </a:rPr>
                        </m:ctrlPr>
                      </m:sSubPr>
                      <m:e>
                        <m:r>
                          <a:rPr kumimoji="1" lang="en-US" altLang="zh-CN" sz="3200" b="0" i="1" smtClean="0">
                            <a:latin typeface="Cambria Math" panose="02040503050406030204" pitchFamily="18" charset="0"/>
                          </a:rPr>
                          <m:t>𝑓</m:t>
                        </m:r>
                      </m:e>
                      <m:sub>
                        <m:r>
                          <a:rPr kumimoji="1" lang="en-US" altLang="zh-CN" sz="3200" b="0" i="1" smtClean="0">
                            <a:latin typeface="Cambria Math" panose="02040503050406030204" pitchFamily="18" charset="0"/>
                          </a:rPr>
                          <m:t>𝜃</m:t>
                        </m:r>
                      </m:sub>
                    </m:sSub>
                  </m:oMath>
                </a14:m>
                <a:r>
                  <a:rPr kumimoji="1" lang="zh-CN" altLang="en-US" sz="3200" dirty="0"/>
                  <a:t>逼近目标函数。</a:t>
                </a:r>
                <a:endParaRPr kumimoji="1" lang="en-US" altLang="zh-CN" sz="3200" dirty="0"/>
              </a:p>
            </p:txBody>
          </p:sp>
        </mc:Choice>
        <mc:Fallback xmlns="">
          <p:sp>
            <p:nvSpPr>
              <p:cNvPr id="11" name="文本框 10">
                <a:extLst>
                  <a:ext uri="{FF2B5EF4-FFF2-40B4-BE49-F238E27FC236}">
                    <a16:creationId xmlns:a16="http://schemas.microsoft.com/office/drawing/2014/main" id="{4524FFD3-F38E-26F9-D555-5CF12D64225B}"/>
                  </a:ext>
                </a:extLst>
              </p:cNvPr>
              <p:cNvSpPr txBox="1">
                <a:spLocks noRot="1" noChangeAspect="1" noMove="1" noResize="1" noEditPoints="1" noAdjustHandles="1" noChangeArrowheads="1" noChangeShapeType="1" noTextEdit="1"/>
              </p:cNvSpPr>
              <p:nvPr/>
            </p:nvSpPr>
            <p:spPr>
              <a:xfrm>
                <a:off x="622090" y="4667457"/>
                <a:ext cx="11299968" cy="1569660"/>
              </a:xfrm>
              <a:prstGeom prst="rect">
                <a:avLst/>
              </a:prstGeom>
              <a:blipFill>
                <a:blip r:embed="rId5"/>
                <a:stretch>
                  <a:fillRect l="-1348" t="-5058" b="-120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F65C01F-E3A1-4B39-B0F7-569B6EC7636D}"/>
                  </a:ext>
                </a:extLst>
              </p:cNvPr>
              <p:cNvSpPr txBox="1"/>
              <p:nvPr/>
            </p:nvSpPr>
            <p:spPr>
              <a:xfrm>
                <a:off x="5630998" y="3979916"/>
                <a:ext cx="381911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𝑦</m:t>
                          </m:r>
                        </m:e>
                        <m:sub>
                          <m:r>
                            <a:rPr lang="en-US" altLang="zh-CN" sz="3600" b="0" i="1" smtClean="0">
                              <a:latin typeface="Cambria Math" panose="02040503050406030204" pitchFamily="18" charset="0"/>
                            </a:rPr>
                            <m:t>𝑖</m:t>
                          </m:r>
                        </m:sub>
                      </m:sSub>
                      <m:r>
                        <a:rPr lang="en-US" altLang="zh-CN" sz="3600" b="0" i="1" smtClean="0">
                          <a:latin typeface="Cambria Math" panose="02040503050406030204" pitchFamily="18" charset="0"/>
                        </a:rPr>
                        <m:t>=</m:t>
                      </m:r>
                      <m:sSup>
                        <m:sSupPr>
                          <m:ctrlPr>
                            <a:rPr lang="en-US" altLang="zh-CN" sz="3600" b="0" i="1" smtClean="0">
                              <a:latin typeface="Cambria Math" panose="02040503050406030204" pitchFamily="18" charset="0"/>
                            </a:rPr>
                          </m:ctrlPr>
                        </m:sSupPr>
                        <m:e>
                          <m:r>
                            <a:rPr lang="en-US" altLang="zh-CN" sz="3600" b="0" i="1" smtClean="0">
                              <a:latin typeface="Cambria Math" panose="02040503050406030204" pitchFamily="18" charset="0"/>
                            </a:rPr>
                            <m:t>𝑓</m:t>
                          </m:r>
                        </m:e>
                        <m:sup>
                          <m:r>
                            <a:rPr lang="en-US" altLang="zh-CN" sz="3600" b="0" i="1" smtClean="0">
                              <a:latin typeface="Cambria Math" panose="02040503050406030204" pitchFamily="18" charset="0"/>
                            </a:rPr>
                            <m:t>∗</m:t>
                          </m:r>
                        </m:sup>
                      </m:sSup>
                      <m:r>
                        <a:rPr lang="en-US" altLang="zh-CN" sz="3600" b="0" i="1" smtClean="0">
                          <a:latin typeface="Cambria Math" panose="02040503050406030204" pitchFamily="18" charset="0"/>
                        </a:rPr>
                        <m:t>(</m:t>
                      </m:r>
                      <m:sSub>
                        <m:sSubPr>
                          <m:ctrlPr>
                            <a:rPr lang="en-US" altLang="zh-CN" sz="3600" b="0" i="1" smtClean="0">
                              <a:latin typeface="Cambria Math" panose="02040503050406030204" pitchFamily="18" charset="0"/>
                            </a:rPr>
                          </m:ctrlPr>
                        </m:sSubPr>
                        <m:e>
                          <m:r>
                            <a:rPr lang="en-US" altLang="zh-CN" sz="3600" b="1" i="1" smtClean="0">
                              <a:latin typeface="Cambria Math" panose="02040503050406030204" pitchFamily="18" charset="0"/>
                            </a:rPr>
                            <m:t>𝒙</m:t>
                          </m:r>
                        </m:e>
                        <m:sub>
                          <m:r>
                            <a:rPr lang="en-US" altLang="zh-CN" sz="3600" b="0" i="1" smtClean="0">
                              <a:latin typeface="Cambria Math" panose="02040503050406030204" pitchFamily="18" charset="0"/>
                            </a:rPr>
                            <m:t>𝑖</m:t>
                          </m:r>
                        </m:sub>
                      </m:sSub>
                      <m:r>
                        <a:rPr lang="en-US" altLang="zh-CN" sz="3600" b="0" i="1" smtClean="0">
                          <a:latin typeface="Cambria Math" panose="02040503050406030204" pitchFamily="18" charset="0"/>
                        </a:rPr>
                        <m:t>)</m:t>
                      </m:r>
                    </m:oMath>
                  </m:oMathPara>
                </a14:m>
                <a:endParaRPr lang="zh-CN" altLang="en-US" dirty="0"/>
              </a:p>
            </p:txBody>
          </p:sp>
        </mc:Choice>
        <mc:Fallback xmlns="">
          <p:sp>
            <p:nvSpPr>
              <p:cNvPr id="5" name="文本框 4">
                <a:extLst>
                  <a:ext uri="{FF2B5EF4-FFF2-40B4-BE49-F238E27FC236}">
                    <a16:creationId xmlns:a16="http://schemas.microsoft.com/office/drawing/2014/main" id="{AF65C01F-E3A1-4B39-B0F7-569B6EC7636D}"/>
                  </a:ext>
                </a:extLst>
              </p:cNvPr>
              <p:cNvSpPr txBox="1">
                <a:spLocks noRot="1" noChangeAspect="1" noMove="1" noResize="1" noEditPoints="1" noAdjustHandles="1" noChangeArrowheads="1" noChangeShapeType="1" noTextEdit="1"/>
              </p:cNvSpPr>
              <p:nvPr/>
            </p:nvSpPr>
            <p:spPr>
              <a:xfrm>
                <a:off x="5630998" y="3979916"/>
                <a:ext cx="3819113" cy="553998"/>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58041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98F1C62-BA86-75F0-C26B-A1B39E286EE1}"/>
              </a:ext>
            </a:extLst>
          </p:cNvPr>
          <p:cNvSpPr>
            <a:spLocks noGrp="1"/>
          </p:cNvSpPr>
          <p:nvPr>
            <p:ph type="body" sz="quarter" idx="11"/>
          </p:nvPr>
        </p:nvSpPr>
        <p:spPr/>
        <p:txBody>
          <a:bodyPr/>
          <a:lstStyle/>
          <a:p>
            <a:r>
              <a:rPr kumimoji="1" lang="zh-CN" altLang="en-US" dirty="0"/>
              <a:t>理论研究</a:t>
            </a:r>
          </a:p>
        </p:txBody>
      </p:sp>
      <p:sp>
        <p:nvSpPr>
          <p:cNvPr id="3" name="文本占位符 2">
            <a:extLst>
              <a:ext uri="{FF2B5EF4-FFF2-40B4-BE49-F238E27FC236}">
                <a16:creationId xmlns:a16="http://schemas.microsoft.com/office/drawing/2014/main" id="{B60F1FAC-3C4A-EAB8-0EE4-22942C0372AF}"/>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3D189312-8431-D743-7465-6F9D06E14629}"/>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DB1B2552-A926-9F72-5B3A-0041FF5B1F57}"/>
              </a:ext>
            </a:extLst>
          </p:cNvPr>
          <p:cNvSpPr>
            <a:spLocks noGrp="1"/>
          </p:cNvSpPr>
          <p:nvPr>
            <p:ph type="body" sz="quarter" idx="14"/>
          </p:nvPr>
        </p:nvSpPr>
        <p:spPr>
          <a:xfrm>
            <a:off x="319056" y="1247356"/>
            <a:ext cx="11568144" cy="4765791"/>
          </a:xfrm>
        </p:spPr>
        <p:txBody>
          <a:bodyPr/>
          <a:lstStyle/>
          <a:p>
            <a:r>
              <a:rPr kumimoji="1" lang="zh-CN" altLang="en-US" dirty="0">
                <a:solidFill>
                  <a:schemeClr val="tx1"/>
                </a:solidFill>
              </a:rPr>
              <a:t>出现上述观点的原因</a:t>
            </a:r>
            <a:endParaRPr kumimoji="1" lang="en-US" altLang="zh-CN" dirty="0">
              <a:solidFill>
                <a:schemeClr val="tx1"/>
              </a:solidFill>
            </a:endParaRPr>
          </a:p>
          <a:p>
            <a:pPr lvl="1"/>
            <a:r>
              <a:rPr kumimoji="1" lang="zh-CN" altLang="en-US" dirty="0">
                <a:solidFill>
                  <a:schemeClr val="tx1"/>
                </a:solidFill>
              </a:rPr>
              <a:t>人们对基础研究或者理论研究的期待是告诉每个参数如何调节</a:t>
            </a:r>
            <a:endParaRPr kumimoji="1" lang="en-US" altLang="zh-CN" dirty="0">
              <a:solidFill>
                <a:schemeClr val="tx1"/>
              </a:solidFill>
            </a:endParaRPr>
          </a:p>
          <a:p>
            <a:endParaRPr kumimoji="1" lang="en-US" altLang="zh-CN" dirty="0">
              <a:solidFill>
                <a:schemeClr val="tx1"/>
              </a:solidFill>
            </a:endParaRPr>
          </a:p>
          <a:p>
            <a:r>
              <a:rPr kumimoji="1" lang="zh-CN" altLang="en-US" dirty="0">
                <a:solidFill>
                  <a:schemeClr val="tx1"/>
                </a:solidFill>
              </a:rPr>
              <a:t>真正理论研究</a:t>
            </a:r>
            <a:endParaRPr kumimoji="1" lang="en-US" altLang="zh-CN" dirty="0">
              <a:solidFill>
                <a:schemeClr val="tx1"/>
              </a:solidFill>
            </a:endParaRPr>
          </a:p>
          <a:p>
            <a:pPr lvl="1"/>
            <a:r>
              <a:rPr kumimoji="1" lang="zh-CN" altLang="en-US" dirty="0">
                <a:solidFill>
                  <a:schemeClr val="tx1"/>
                </a:solidFill>
              </a:rPr>
              <a:t>在哪些方向行不通，哪些方向更有希望；理解模型擅长什么，又有何局限</a:t>
            </a:r>
          </a:p>
        </p:txBody>
      </p:sp>
    </p:spTree>
    <p:extLst>
      <p:ext uri="{BB962C8B-B14F-4D97-AF65-F5344CB8AC3E}">
        <p14:creationId xmlns:p14="http://schemas.microsoft.com/office/powerpoint/2010/main" val="39346894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BC25173-4180-181B-6D0F-19B763FD2A11}"/>
              </a:ext>
            </a:extLst>
          </p:cNvPr>
          <p:cNvSpPr>
            <a:spLocks noGrp="1"/>
          </p:cNvSpPr>
          <p:nvPr>
            <p:ph type="body" sz="quarter" idx="11"/>
          </p:nvPr>
        </p:nvSpPr>
        <p:spPr/>
        <p:txBody>
          <a:bodyPr/>
          <a:lstStyle/>
          <a:p>
            <a:r>
              <a:rPr lang="zh-CN" altLang="en-US" dirty="0"/>
              <a:t>好的理论有哪些特点</a:t>
            </a:r>
            <a:endParaRPr kumimoji="1" lang="zh-CN" altLang="en-US" dirty="0"/>
          </a:p>
        </p:txBody>
      </p:sp>
      <p:sp>
        <p:nvSpPr>
          <p:cNvPr id="3" name="文本占位符 2">
            <a:extLst>
              <a:ext uri="{FF2B5EF4-FFF2-40B4-BE49-F238E27FC236}">
                <a16:creationId xmlns:a16="http://schemas.microsoft.com/office/drawing/2014/main" id="{CEC0F37B-4626-DF95-3708-DD9D434DB916}"/>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6D4DBE31-BAE6-4566-1A7A-98FD05F8E74A}"/>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601931DF-E5EC-9238-8158-14256FF5F444}"/>
              </a:ext>
            </a:extLst>
          </p:cNvPr>
          <p:cNvSpPr>
            <a:spLocks noGrp="1"/>
          </p:cNvSpPr>
          <p:nvPr>
            <p:ph type="body" sz="quarter" idx="14"/>
          </p:nvPr>
        </p:nvSpPr>
        <p:spPr/>
        <p:txBody>
          <a:bodyPr/>
          <a:lstStyle/>
          <a:p>
            <a:r>
              <a:rPr lang="zh-CN" altLang="en-US" dirty="0">
                <a:solidFill>
                  <a:schemeClr val="tx1"/>
                </a:solidFill>
              </a:rPr>
              <a:t>基本条件：</a:t>
            </a:r>
            <a:endParaRPr lang="en-US" altLang="zh-CN" dirty="0">
              <a:solidFill>
                <a:schemeClr val="tx1"/>
              </a:solidFill>
            </a:endParaRPr>
          </a:p>
          <a:p>
            <a:pPr lvl="1"/>
            <a:r>
              <a:rPr lang="zh-CN" altLang="en-US" dirty="0">
                <a:solidFill>
                  <a:schemeClr val="tx1"/>
                </a:solidFill>
              </a:rPr>
              <a:t>问题重要：发现或者研究有趣的现象或者理论问题</a:t>
            </a:r>
            <a:endParaRPr lang="en-US" altLang="zh-CN" dirty="0">
              <a:solidFill>
                <a:schemeClr val="tx1"/>
              </a:solidFill>
            </a:endParaRPr>
          </a:p>
          <a:p>
            <a:pPr lvl="1"/>
            <a:r>
              <a:rPr lang="zh-CN" altLang="en-US" dirty="0">
                <a:solidFill>
                  <a:schemeClr val="tx1"/>
                </a:solidFill>
              </a:rPr>
              <a:t>可分析：简单到可以分析，但又复杂到可以对关心的现象或问题提供理解</a:t>
            </a:r>
            <a:endParaRPr lang="en-US" altLang="zh-CN" dirty="0">
              <a:solidFill>
                <a:schemeClr val="tx1"/>
              </a:solidFill>
            </a:endParaRPr>
          </a:p>
          <a:p>
            <a:pPr lvl="1"/>
            <a:r>
              <a:rPr lang="zh-CN" altLang="en-US" dirty="0">
                <a:solidFill>
                  <a:schemeClr val="tx1"/>
                </a:solidFill>
              </a:rPr>
              <a:t>可验证：可以被实验验证</a:t>
            </a:r>
            <a:endParaRPr lang="en-US" altLang="zh-CN" dirty="0">
              <a:solidFill>
                <a:schemeClr val="tx1"/>
              </a:solidFill>
            </a:endParaRPr>
          </a:p>
          <a:p>
            <a:r>
              <a:rPr lang="zh-CN" altLang="en-US">
                <a:solidFill>
                  <a:schemeClr val="tx1"/>
                </a:solidFill>
              </a:rPr>
              <a:t>高级条件：</a:t>
            </a:r>
            <a:endParaRPr lang="en-US" altLang="zh-CN" dirty="0">
              <a:solidFill>
                <a:schemeClr val="tx1"/>
              </a:solidFill>
            </a:endParaRPr>
          </a:p>
          <a:p>
            <a:pPr lvl="1"/>
            <a:r>
              <a:rPr lang="zh-CN" altLang="en-US" dirty="0">
                <a:solidFill>
                  <a:schemeClr val="tx1"/>
                </a:solidFill>
              </a:rPr>
              <a:t>引出更多有意思的现象或者理论问题帮助我们更深入理解</a:t>
            </a:r>
            <a:endParaRPr lang="en-US" altLang="zh-CN" dirty="0">
              <a:solidFill>
                <a:schemeClr val="tx1"/>
              </a:solidFill>
            </a:endParaRPr>
          </a:p>
          <a:p>
            <a:pPr lvl="1"/>
            <a:r>
              <a:rPr lang="zh-CN" altLang="en-US" dirty="0">
                <a:solidFill>
                  <a:schemeClr val="tx1"/>
                </a:solidFill>
              </a:rPr>
              <a:t>指导实际算法的设计</a:t>
            </a:r>
            <a:endParaRPr lang="en-US" altLang="zh-CN" dirty="0">
              <a:solidFill>
                <a:schemeClr val="tx1"/>
              </a:solidFill>
            </a:endParaRPr>
          </a:p>
          <a:p>
            <a:pPr lvl="1"/>
            <a:r>
              <a:rPr lang="zh-CN" altLang="en-US" dirty="0">
                <a:solidFill>
                  <a:schemeClr val="tx1"/>
                </a:solidFill>
              </a:rPr>
              <a:t>有助于培养理论或应用人才</a:t>
            </a:r>
            <a:endParaRPr lang="en-US" altLang="zh-CN" dirty="0">
              <a:solidFill>
                <a:schemeClr val="tx1"/>
              </a:solidFill>
            </a:endParaRPr>
          </a:p>
          <a:p>
            <a:pPr marL="0" indent="0">
              <a:buNone/>
            </a:pPr>
            <a:endParaRPr kumimoji="1" lang="zh-CN" altLang="en-US" dirty="0"/>
          </a:p>
        </p:txBody>
      </p:sp>
    </p:spTree>
    <p:extLst>
      <p:ext uri="{BB962C8B-B14F-4D97-AF65-F5344CB8AC3E}">
        <p14:creationId xmlns:p14="http://schemas.microsoft.com/office/powerpoint/2010/main" val="7683517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Thanks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4F71887-8A6F-B952-72DD-7D9731F02C7E}"/>
              </a:ext>
            </a:extLst>
          </p:cNvPr>
          <p:cNvSpPr>
            <a:spLocks noGrp="1"/>
          </p:cNvSpPr>
          <p:nvPr>
            <p:ph type="body" sz="quarter" idx="11"/>
          </p:nvPr>
        </p:nvSpPr>
        <p:spPr/>
        <p:txBody>
          <a:bodyPr/>
          <a:lstStyle/>
          <a:p>
            <a:r>
              <a:rPr kumimoji="1" lang="zh-CN" altLang="en-US" dirty="0"/>
              <a:t>一个例子</a:t>
            </a:r>
          </a:p>
        </p:txBody>
      </p:sp>
      <p:sp>
        <p:nvSpPr>
          <p:cNvPr id="3" name="文本占位符 2">
            <a:extLst>
              <a:ext uri="{FF2B5EF4-FFF2-40B4-BE49-F238E27FC236}">
                <a16:creationId xmlns:a16="http://schemas.microsoft.com/office/drawing/2014/main" id="{41CDF0F5-6A25-1F0C-4B2B-3E5E8364C29A}"/>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484DDB96-0424-D734-872F-533BF9B9A956}"/>
              </a:ext>
            </a:extLst>
          </p:cNvPr>
          <p:cNvSpPr>
            <a:spLocks noGrp="1"/>
          </p:cNvSpPr>
          <p:nvPr>
            <p:ph type="body" sz="quarter" idx="13"/>
          </p:nvPr>
        </p:nvSpPr>
        <p:spPr/>
        <p:txBody>
          <a:bodyPr/>
          <a:lstStyle/>
          <a:p>
            <a:endParaRPr kumimoji="1" lang="zh-CN" altLang="en-US"/>
          </a:p>
        </p:txBody>
      </p:sp>
      <mc:AlternateContent xmlns:mc="http://schemas.openxmlformats.org/markup-compatibility/2006" xmlns:a14="http://schemas.microsoft.com/office/drawing/2010/main">
        <mc:Choice Requires="a14">
          <p:sp>
            <p:nvSpPr>
              <p:cNvPr id="5" name="文本占位符 4">
                <a:extLst>
                  <a:ext uri="{FF2B5EF4-FFF2-40B4-BE49-F238E27FC236}">
                    <a16:creationId xmlns:a16="http://schemas.microsoft.com/office/drawing/2014/main" id="{9599212A-936A-94B3-ED29-00E56AB83EA2}"/>
                  </a:ext>
                </a:extLst>
              </p:cNvPr>
              <p:cNvSpPr>
                <a:spLocks noGrp="1"/>
              </p:cNvSpPr>
              <p:nvPr>
                <p:ph type="body" sz="quarter" idx="14"/>
              </p:nvPr>
            </p:nvSpPr>
            <p:spPr>
              <a:xfrm>
                <a:off x="319055" y="766710"/>
                <a:ext cx="5594727" cy="4765791"/>
              </a:xfrm>
            </p:spPr>
            <p:txBody>
              <a:bodyPr/>
              <a:lstStyle/>
              <a:p>
                <a:r>
                  <a:rPr kumimoji="1" lang="en-US" altLang="zh-CN" sz="2400" dirty="0"/>
                  <a:t>ImageNet</a:t>
                </a:r>
                <a:r>
                  <a:rPr kumimoji="1" lang="zh-CN" altLang="en-US" sz="2400" dirty="0"/>
                  <a:t>数据集</a:t>
                </a:r>
                <a:endParaRPr kumimoji="1" lang="en-US" altLang="zh-CN" sz="2400" dirty="0"/>
              </a:p>
              <a:p>
                <a:pPr lvl="1"/>
                <a:r>
                  <a:rPr lang="zh-CN" altLang="en-US" sz="2400" dirty="0"/>
                  <a:t>该项目已手动标注了</a:t>
                </a:r>
                <a:r>
                  <a:rPr lang="en-US" altLang="zh-CN" sz="2400" dirty="0"/>
                  <a:t>1400</a:t>
                </a:r>
                <a:r>
                  <a:rPr lang="zh-CN" altLang="en-US" sz="2400" dirty="0"/>
                  <a:t>多万张图像，包含</a:t>
                </a:r>
                <a:r>
                  <a:rPr lang="en-US" altLang="zh-CN" sz="2400" dirty="0"/>
                  <a:t>2</a:t>
                </a:r>
                <a:r>
                  <a:rPr lang="zh-CN" altLang="en-US" sz="2400" dirty="0"/>
                  <a:t>万多个典型类别。</a:t>
                </a:r>
                <a:endParaRPr lang="en-US" altLang="zh-CN" sz="2400" dirty="0"/>
              </a:p>
              <a:p>
                <a:pPr lvl="1"/>
                <a:r>
                  <a:rPr lang="zh-CN" altLang="en-US" sz="2400" dirty="0"/>
                  <a:t>常见</a:t>
                </a:r>
                <a:r>
                  <a:rPr lang="en-US" altLang="zh-CN" sz="2400" dirty="0"/>
                  <a:t>ILSVRC 2012 </a:t>
                </a:r>
                <a:r>
                  <a:rPr lang="zh-CN" altLang="en-US" sz="2400" dirty="0"/>
                  <a:t>（</a:t>
                </a:r>
                <a:r>
                  <a:rPr lang="en-US" altLang="zh-CN" sz="2400" dirty="0"/>
                  <a:t>ImageNet-1k</a:t>
                </a:r>
                <a:r>
                  <a:rPr lang="zh-CN" altLang="en-US" sz="2400" dirty="0"/>
                  <a:t>）</a:t>
                </a:r>
                <a:endParaRPr lang="en-US" altLang="zh-CN" sz="2400" dirty="0"/>
              </a:p>
              <a:p>
                <a:r>
                  <a:rPr lang="zh-CN" altLang="en-US" sz="2400" dirty="0"/>
                  <a:t>数据</a:t>
                </a:r>
                <a14:m>
                  <m:oMath xmlns:m="http://schemas.openxmlformats.org/officeDocument/2006/math">
                    <m:r>
                      <a:rPr lang="en-US" altLang="zh-CN" sz="2400" b="0" i="1" smtClean="0">
                        <a:latin typeface="Cambria Math" panose="02040503050406030204" pitchFamily="18" charset="0"/>
                      </a:rPr>
                      <m:t>𝑆</m:t>
                    </m:r>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d>
                          <m:dPr>
                            <m:begChr m:val="{"/>
                            <m:endChr m:val="}"/>
                            <m:ctrlPr>
                              <a:rPr lang="en-US" altLang="zh-CN" sz="2400" b="0" i="1" smtClean="0">
                                <a:latin typeface="Cambria Math" panose="02040503050406030204" pitchFamily="18" charset="0"/>
                              </a:rPr>
                            </m:ctrlPr>
                          </m:dPr>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e>
                            </m:d>
                          </m:e>
                        </m:d>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sSubSup>
                  </m:oMath>
                </a14:m>
                <a:r>
                  <a:rPr lang="zh-CN" altLang="en-US" sz="2400" dirty="0"/>
                  <a:t>？</a:t>
                </a:r>
                <a:endParaRPr lang="en-US" altLang="zh-CN" sz="2400" dirty="0"/>
              </a:p>
              <a:p>
                <a:pPr lvl="1"/>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≈1.28×</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6</m:t>
                        </m:r>
                      </m:sup>
                    </m:sSup>
                  </m:oMath>
                </a14:m>
                <a:endParaRPr lang="en-US" altLang="zh-CN" sz="2400" dirty="0"/>
              </a:p>
              <a:p>
                <a:pPr lvl="1"/>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0,255</m:t>
                            </m:r>
                          </m:e>
                        </m:d>
                      </m:e>
                      <m:sup>
                        <m:r>
                          <a:rPr lang="en-US" altLang="zh-CN" sz="2400" b="0" i="1" smtClean="0">
                            <a:latin typeface="Cambria Math" panose="02040503050406030204" pitchFamily="18" charset="0"/>
                          </a:rPr>
                          <m:t>256×256</m:t>
                        </m:r>
                      </m:sup>
                    </m:sSup>
                  </m:oMath>
                </a14:m>
                <a:endParaRPr lang="en-US" altLang="zh-CN" sz="2400" dirty="0"/>
              </a:p>
              <a:p>
                <a:pPr lvl="1"/>
                <a14:m>
                  <m:oMath xmlns:m="http://schemas.openxmlformats.org/officeDocument/2006/math">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{0,1}</m:t>
                        </m:r>
                      </m:e>
                      <m:sup>
                        <m:r>
                          <a:rPr lang="en-US" altLang="zh-CN" sz="2400" b="0" i="1" smtClean="0">
                            <a:latin typeface="Cambria Math" panose="02040503050406030204" pitchFamily="18" charset="0"/>
                          </a:rPr>
                          <m:t>1000</m:t>
                        </m:r>
                      </m:sup>
                    </m:sSup>
                  </m:oMath>
                </a14:m>
                <a:endParaRPr lang="en-US" altLang="zh-CN" sz="2400" dirty="0"/>
              </a:p>
              <a:p>
                <a:r>
                  <a:rPr lang="zh-CN" altLang="en-US" sz="2400" dirty="0"/>
                  <a:t>该数据集背后的</a:t>
                </a:r>
                <a:r>
                  <a:rPr lang="zh-CN" altLang="en-US" sz="2400" dirty="0">
                    <a:solidFill>
                      <a:srgbClr val="FF0000"/>
                    </a:solidFill>
                  </a:rPr>
                  <a:t>目标函数</a:t>
                </a:r>
                <a:r>
                  <a:rPr lang="zh-CN" altLang="en-US" sz="2400" dirty="0"/>
                  <a:t>是什么？</a:t>
                </a:r>
                <a:endParaRPr lang="en-US" altLang="zh-CN" sz="2400" dirty="0"/>
              </a:p>
              <a:p>
                <a:pPr lvl="1"/>
                <a:r>
                  <a:rPr lang="zh-CN" altLang="en-US" sz="2400" dirty="0"/>
                  <a:t>人类大脑的视觉识别函数</a:t>
                </a:r>
                <a:endParaRPr lang="en-US" altLang="zh-CN" sz="2400" dirty="0"/>
              </a:p>
              <a:p>
                <a:pPr lvl="1"/>
                <a:endParaRPr kumimoji="1" lang="en-US" altLang="zh-CN" dirty="0"/>
              </a:p>
              <a:p>
                <a:pPr marL="0" indent="0">
                  <a:buNone/>
                </a:pPr>
                <a:endParaRPr kumimoji="1" lang="zh-CN" altLang="en-US" dirty="0"/>
              </a:p>
            </p:txBody>
          </p:sp>
        </mc:Choice>
        <mc:Fallback xmlns="">
          <p:sp>
            <p:nvSpPr>
              <p:cNvPr id="5" name="文本占位符 4">
                <a:extLst>
                  <a:ext uri="{FF2B5EF4-FFF2-40B4-BE49-F238E27FC236}">
                    <a16:creationId xmlns:a16="http://schemas.microsoft.com/office/drawing/2014/main" id="{9599212A-936A-94B3-ED29-00E56AB83EA2}"/>
                  </a:ext>
                </a:extLst>
              </p:cNvPr>
              <p:cNvSpPr>
                <a:spLocks noGrp="1" noRot="1" noChangeAspect="1" noMove="1" noResize="1" noEditPoints="1" noAdjustHandles="1" noChangeArrowheads="1" noChangeShapeType="1" noTextEdit="1"/>
              </p:cNvSpPr>
              <p:nvPr>
                <p:ph type="body" sz="quarter" idx="14"/>
              </p:nvPr>
            </p:nvSpPr>
            <p:spPr>
              <a:xfrm>
                <a:off x="319055" y="766710"/>
                <a:ext cx="5594727" cy="4765791"/>
              </a:xfrm>
              <a:blipFill>
                <a:blip r:embed="rId2"/>
                <a:stretch>
                  <a:fillRect r="-5120" b="-1713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E6C48049-D021-7A0C-B11A-3384A809D087}"/>
              </a:ext>
            </a:extLst>
          </p:cNvPr>
          <p:cNvPicPr>
            <a:picLocks noChangeAspect="1"/>
          </p:cNvPicPr>
          <p:nvPr/>
        </p:nvPicPr>
        <p:blipFill rotWithShape="1">
          <a:blip r:embed="rId3"/>
          <a:srcRect r="34979" b="40265"/>
          <a:stretch/>
        </p:blipFill>
        <p:spPr>
          <a:xfrm>
            <a:off x="6157644" y="709897"/>
            <a:ext cx="5453293" cy="5014919"/>
          </a:xfrm>
          <a:prstGeom prst="rect">
            <a:avLst/>
          </a:prstGeom>
        </p:spPr>
      </p:pic>
      <p:sp>
        <p:nvSpPr>
          <p:cNvPr id="7" name="文本框 6">
            <a:extLst>
              <a:ext uri="{FF2B5EF4-FFF2-40B4-BE49-F238E27FC236}">
                <a16:creationId xmlns:a16="http://schemas.microsoft.com/office/drawing/2014/main" id="{C28EDCA3-F63A-48AB-6DEB-0464CC7E3124}"/>
              </a:ext>
            </a:extLst>
          </p:cNvPr>
          <p:cNvSpPr txBox="1"/>
          <p:nvPr/>
        </p:nvSpPr>
        <p:spPr>
          <a:xfrm>
            <a:off x="6254559" y="5792568"/>
            <a:ext cx="5794619" cy="369332"/>
          </a:xfrm>
          <a:prstGeom prst="rect">
            <a:avLst/>
          </a:prstGeom>
          <a:noFill/>
        </p:spPr>
        <p:txBody>
          <a:bodyPr wrap="square" rtlCol="0">
            <a:spAutoFit/>
          </a:bodyPr>
          <a:lstStyle/>
          <a:p>
            <a:r>
              <a:rPr kumimoji="1" lang="en" altLang="zh-CN" dirty="0"/>
              <a:t>https://cs.stanford.edu/people/karpathy/cnnembed/</a:t>
            </a:r>
            <a:endParaRPr kumimoji="1" lang="zh-CN" altLang="en-US" dirty="0"/>
          </a:p>
        </p:txBody>
      </p:sp>
    </p:spTree>
    <p:extLst>
      <p:ext uri="{BB962C8B-B14F-4D97-AF65-F5344CB8AC3E}">
        <p14:creationId xmlns:p14="http://schemas.microsoft.com/office/powerpoint/2010/main" val="201718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9AEE633-04A7-43FA-B4B0-88B743D8B975}"/>
              </a:ext>
            </a:extLst>
          </p:cNvPr>
          <p:cNvSpPr>
            <a:spLocks noGrp="1"/>
          </p:cNvSpPr>
          <p:nvPr>
            <p:ph type="body" sz="quarter" idx="11"/>
          </p:nvPr>
        </p:nvSpPr>
        <p:spPr/>
        <p:txBody>
          <a:bodyPr/>
          <a:lstStyle/>
          <a:p>
            <a:r>
              <a:rPr kumimoji="1" lang="zh-CN" altLang="en-US" dirty="0"/>
              <a:t>数据拟合</a:t>
            </a:r>
          </a:p>
        </p:txBody>
      </p:sp>
      <p:sp>
        <p:nvSpPr>
          <p:cNvPr id="3" name="文本占位符 2">
            <a:extLst>
              <a:ext uri="{FF2B5EF4-FFF2-40B4-BE49-F238E27FC236}">
                <a16:creationId xmlns:a16="http://schemas.microsoft.com/office/drawing/2014/main" id="{BFB1E650-90AC-A64C-35E9-4BE6A7FD272A}"/>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7DCDA74F-C6B8-6900-5521-CF96654A43B1}"/>
              </a:ext>
            </a:extLst>
          </p:cNvPr>
          <p:cNvSpPr>
            <a:spLocks noGrp="1"/>
          </p:cNvSpPr>
          <p:nvPr>
            <p:ph type="body" sz="quarter" idx="13"/>
          </p:nvPr>
        </p:nvSpPr>
        <p:spPr/>
        <p:txBody>
          <a:bodyPr/>
          <a:lstStyle/>
          <a:p>
            <a:endParaRPr kumimoji="1" lang="zh-CN" altLang="en-US"/>
          </a:p>
        </p:txBody>
      </p:sp>
      <p:pic>
        <p:nvPicPr>
          <p:cNvPr id="8" name="图片 7">
            <a:extLst>
              <a:ext uri="{FF2B5EF4-FFF2-40B4-BE49-F238E27FC236}">
                <a16:creationId xmlns:a16="http://schemas.microsoft.com/office/drawing/2014/main" id="{C2787EAA-0BBD-C39B-C74F-C581C78304F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674076" y="1273917"/>
            <a:ext cx="6134100" cy="647700"/>
          </a:xfrm>
          <a:prstGeom prst="rect">
            <a:avLst/>
          </a:prstGeom>
        </p:spPr>
      </p:pic>
      <p:pic>
        <p:nvPicPr>
          <p:cNvPr id="9" name="图片 8">
            <a:extLst>
              <a:ext uri="{FF2B5EF4-FFF2-40B4-BE49-F238E27FC236}">
                <a16:creationId xmlns:a16="http://schemas.microsoft.com/office/drawing/2014/main" id="{C7339B57-041A-809A-54DC-3098EF4D08F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65376" y="2077603"/>
            <a:ext cx="3751499" cy="1069819"/>
          </a:xfrm>
          <a:prstGeom prst="rect">
            <a:avLst/>
          </a:prstGeom>
        </p:spPr>
      </p:pic>
      <p:pic>
        <p:nvPicPr>
          <p:cNvPr id="10" name="图片 9">
            <a:extLst>
              <a:ext uri="{FF2B5EF4-FFF2-40B4-BE49-F238E27FC236}">
                <a16:creationId xmlns:a16="http://schemas.microsoft.com/office/drawing/2014/main" id="{C3644E24-AD2A-40DC-95E3-9BCD4E996AB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361896" y="4971019"/>
            <a:ext cx="4758455" cy="951691"/>
          </a:xfrm>
          <a:prstGeom prst="rect">
            <a:avLst/>
          </a:prstGeom>
        </p:spPr>
      </p:pic>
      <p:pic>
        <p:nvPicPr>
          <p:cNvPr id="13" name="图片 12">
            <a:extLst>
              <a:ext uri="{FF2B5EF4-FFF2-40B4-BE49-F238E27FC236}">
                <a16:creationId xmlns:a16="http://schemas.microsoft.com/office/drawing/2014/main" id="{E760167C-E5C0-51F6-D39B-2F790ECAC9B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934673" y="3710671"/>
            <a:ext cx="1612900" cy="571500"/>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E3E0A32-F298-5939-17E1-DBDBAADD9E4F}"/>
                  </a:ext>
                </a:extLst>
              </p:cNvPr>
              <p:cNvSpPr txBox="1"/>
              <p:nvPr/>
            </p:nvSpPr>
            <p:spPr>
              <a:xfrm>
                <a:off x="319056" y="935290"/>
                <a:ext cx="3644537" cy="369332"/>
              </a:xfrm>
              <a:prstGeom prst="rect">
                <a:avLst/>
              </a:prstGeom>
              <a:noFill/>
            </p:spPr>
            <p:txBody>
              <a:bodyPr wrap="square" rtlCol="0">
                <a:spAutoFit/>
              </a:bodyPr>
              <a:lstStyle/>
              <a:p>
                <a:r>
                  <a:rPr kumimoji="1" lang="zh-CN" altLang="en-US" dirty="0"/>
                  <a:t>损失函数</a:t>
                </a:r>
                <a:r>
                  <a:rPr kumimoji="1" lang="en-US" altLang="zh-CN" dirty="0"/>
                  <a:t> </a:t>
                </a:r>
                <a14:m>
                  <m:oMath xmlns:m="http://schemas.openxmlformats.org/officeDocument/2006/math">
                    <m:r>
                      <a:rPr kumimoji="1" lang="en-US" altLang="zh-CN" b="0" i="1" smtClean="0">
                        <a:latin typeface="Cambria Math" panose="02040503050406030204" pitchFamily="18" charset="0"/>
                      </a:rPr>
                      <m:t>𝐿</m:t>
                    </m:r>
                  </m:oMath>
                </a14:m>
                <a:r>
                  <a:rPr kumimoji="1" lang="zh-CN" altLang="en-US" dirty="0">
                    <a:latin typeface="Mistral" panose="03090702030407020403" pitchFamily="66" charset="0"/>
                  </a:rPr>
                  <a:t>，常用的均方差：</a:t>
                </a:r>
                <a:endParaRPr kumimoji="1" lang="zh-CN" altLang="en-US" dirty="0"/>
              </a:p>
            </p:txBody>
          </p:sp>
        </mc:Choice>
        <mc:Fallback xmlns="">
          <p:sp>
            <p:nvSpPr>
              <p:cNvPr id="14" name="文本框 13">
                <a:extLst>
                  <a:ext uri="{FF2B5EF4-FFF2-40B4-BE49-F238E27FC236}">
                    <a16:creationId xmlns:a16="http://schemas.microsoft.com/office/drawing/2014/main" id="{FE3E0A32-F298-5939-17E1-DBDBAADD9E4F}"/>
                  </a:ext>
                </a:extLst>
              </p:cNvPr>
              <p:cNvSpPr txBox="1">
                <a:spLocks noRot="1" noChangeAspect="1" noMove="1" noResize="1" noEditPoints="1" noAdjustHandles="1" noChangeArrowheads="1" noChangeShapeType="1" noTextEdit="1"/>
              </p:cNvSpPr>
              <p:nvPr/>
            </p:nvSpPr>
            <p:spPr>
              <a:xfrm>
                <a:off x="319056" y="935290"/>
                <a:ext cx="3644537" cy="369332"/>
              </a:xfrm>
              <a:prstGeom prst="rect">
                <a:avLst/>
              </a:prstGeom>
              <a:blipFill>
                <a:blip r:embed="rId7"/>
                <a:stretch>
                  <a:fillRect l="-1042" t="-6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787637B-A598-D1A5-1926-084943A36F10}"/>
                  </a:ext>
                </a:extLst>
              </p:cNvPr>
              <p:cNvSpPr txBox="1"/>
              <p:nvPr/>
            </p:nvSpPr>
            <p:spPr>
              <a:xfrm>
                <a:off x="350182" y="1921617"/>
                <a:ext cx="2860766" cy="369332"/>
              </a:xfrm>
              <a:prstGeom prst="rect">
                <a:avLst/>
              </a:prstGeom>
              <a:noFill/>
            </p:spPr>
            <p:txBody>
              <a:bodyPr wrap="square" rtlCol="0">
                <a:spAutoFit/>
              </a:bodyPr>
              <a:lstStyle/>
              <a:p>
                <a:r>
                  <a:rPr kumimoji="1" lang="zh-CN" altLang="en-US" dirty="0"/>
                  <a:t>训练误差</a:t>
                </a:r>
                <a14:m>
                  <m:oMath xmlns:m="http://schemas.openxmlformats.org/officeDocument/2006/math">
                    <m:sSub>
                      <m:sSubPr>
                        <m:ctrlPr>
                          <a:rPr kumimoji="1" lang="en-US" altLang="zh-CN" i="1" dirty="0">
                            <a:latin typeface="Cambria Math" panose="02040503050406030204" pitchFamily="18" charset="0"/>
                          </a:rPr>
                        </m:ctrlPr>
                      </m:sSubPr>
                      <m:e>
                        <m:r>
                          <a:rPr kumimoji="1" lang="en-US" altLang="zh-CN" b="0" i="1" dirty="0" smtClean="0">
                            <a:latin typeface="Cambria Math" panose="02040503050406030204" pitchFamily="18" charset="0"/>
                          </a:rPr>
                          <m:t>𝐿</m:t>
                        </m:r>
                      </m:e>
                      <m:sub>
                        <m:r>
                          <a:rPr kumimoji="1" lang="en-US" altLang="zh-CN" b="0" i="1" dirty="0" smtClean="0">
                            <a:latin typeface="Cambria Math" panose="02040503050406030204" pitchFamily="18" charset="0"/>
                          </a:rPr>
                          <m:t>𝑠</m:t>
                        </m:r>
                      </m:sub>
                    </m:sSub>
                    <m:r>
                      <a:rPr kumimoji="1" lang="zh-CN" altLang="en-US" b="0" i="0" dirty="0" smtClean="0">
                        <a:latin typeface="Cambria Math" panose="02040503050406030204" pitchFamily="18" charset="0"/>
                      </a:rPr>
                      <m:t>：</m:t>
                    </m:r>
                  </m:oMath>
                </a14:m>
                <a:endParaRPr kumimoji="1" lang="en-US" altLang="zh-CN" dirty="0"/>
              </a:p>
            </p:txBody>
          </p:sp>
        </mc:Choice>
        <mc:Fallback xmlns="">
          <p:sp>
            <p:nvSpPr>
              <p:cNvPr id="15" name="文本框 14">
                <a:extLst>
                  <a:ext uri="{FF2B5EF4-FFF2-40B4-BE49-F238E27FC236}">
                    <a16:creationId xmlns:a16="http://schemas.microsoft.com/office/drawing/2014/main" id="{2787637B-A598-D1A5-1926-084943A36F10}"/>
                  </a:ext>
                </a:extLst>
              </p:cNvPr>
              <p:cNvSpPr txBox="1">
                <a:spLocks noRot="1" noChangeAspect="1" noMove="1" noResize="1" noEditPoints="1" noAdjustHandles="1" noChangeArrowheads="1" noChangeShapeType="1" noTextEdit="1"/>
              </p:cNvSpPr>
              <p:nvPr/>
            </p:nvSpPr>
            <p:spPr>
              <a:xfrm>
                <a:off x="350182" y="1921617"/>
                <a:ext cx="2860766" cy="369332"/>
              </a:xfrm>
              <a:prstGeom prst="rect">
                <a:avLst/>
              </a:prstGeom>
              <a:blipFill>
                <a:blip r:embed="rId8"/>
                <a:stretch>
                  <a:fillRect l="-1770" t="-6667" b="-23333"/>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B2982B66-BBA9-D1EC-0779-31178FAA5E82}"/>
              </a:ext>
            </a:extLst>
          </p:cNvPr>
          <p:cNvSpPr txBox="1"/>
          <p:nvPr/>
        </p:nvSpPr>
        <p:spPr>
          <a:xfrm>
            <a:off x="350182" y="3154085"/>
            <a:ext cx="5645669" cy="369332"/>
          </a:xfrm>
          <a:prstGeom prst="rect">
            <a:avLst/>
          </a:prstGeom>
          <a:noFill/>
        </p:spPr>
        <p:txBody>
          <a:bodyPr wrap="square" rtlCol="0">
            <a:spAutoFit/>
          </a:bodyPr>
          <a:lstStyle/>
          <a:p>
            <a:r>
              <a:rPr kumimoji="1" lang="zh-CN" altLang="en-US" dirty="0"/>
              <a:t>最小化训练误差，得到在训练数据上误差最小的模型：</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6F40C2E-01B8-424C-A15A-EE7D74357E7D}"/>
                  </a:ext>
                </a:extLst>
              </p:cNvPr>
              <p:cNvSpPr txBox="1"/>
              <p:nvPr>
                <p:custDataLst>
                  <p:tags r:id="rId1"/>
                </p:custDataLst>
              </p:nvPr>
            </p:nvSpPr>
            <p:spPr>
              <a:xfrm>
                <a:off x="319056" y="4410751"/>
                <a:ext cx="10612755" cy="368300"/>
              </a:xfrm>
              <a:prstGeom prst="rect">
                <a:avLst/>
              </a:prstGeom>
              <a:noFill/>
            </p:spPr>
            <p:txBody>
              <a:bodyPr wrap="square">
                <a:spAutoFit/>
              </a:bodyPr>
              <a:lstStyle/>
              <a:p>
                <a:pPr algn="l"/>
                <a:r>
                  <a:rPr lang="zh-CN" altLang="en-US" sz="1800" b="0" i="0" u="none" strike="noStrike" baseline="0" dirty="0">
                    <a:latin typeface="FandolSong-Regular-Identity-H"/>
                  </a:rPr>
                  <a:t>我们关心的其实是泛化误差</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𝐷</m:t>
                        </m:r>
                      </m:sub>
                    </m:sSub>
                  </m:oMath>
                </a14:m>
                <a:r>
                  <a:rPr lang="en-US" altLang="zh-CN" sz="1800" b="0" i="0" u="none" strike="noStrike" baseline="0" dirty="0">
                    <a:latin typeface="LMRoman10-Regular-Identity-H"/>
                  </a:rPr>
                  <a:t>(generalization error)</a:t>
                </a:r>
                <a:r>
                  <a:rPr lang="zh-CN" altLang="en-US" sz="1800" b="0" i="0" u="none" strike="noStrike" baseline="0" dirty="0">
                    <a:latin typeface="FandolSong-Regular-Identity-H"/>
                  </a:rPr>
                  <a:t>，也就是那些没有被用来训练的测试集上的误差，</a:t>
                </a:r>
                <a:endParaRPr lang="zh-CN" altLang="en-US" dirty="0"/>
              </a:p>
            </p:txBody>
          </p:sp>
        </mc:Choice>
        <mc:Fallback xmlns="">
          <p:sp>
            <p:nvSpPr>
              <p:cNvPr id="20" name="文本框 19">
                <a:extLst>
                  <a:ext uri="{FF2B5EF4-FFF2-40B4-BE49-F238E27FC236}">
                    <a16:creationId xmlns:a16="http://schemas.microsoft.com/office/drawing/2014/main" id="{06F40C2E-01B8-424C-A15A-EE7D74357E7D}"/>
                  </a:ext>
                </a:extLst>
              </p:cNvPr>
              <p:cNvSpPr txBox="1">
                <a:spLocks noRot="1" noChangeAspect="1" noMove="1" noResize="1" noEditPoints="1" noAdjustHandles="1" noChangeArrowheads="1" noChangeShapeType="1" noTextEdit="1"/>
              </p:cNvSpPr>
              <p:nvPr>
                <p:custDataLst>
                  <p:tags r:id="rId9"/>
                </p:custDataLst>
              </p:nvPr>
            </p:nvSpPr>
            <p:spPr>
              <a:xfrm>
                <a:off x="319056" y="4410751"/>
                <a:ext cx="10612755" cy="368300"/>
              </a:xfrm>
              <a:prstGeom prst="rect">
                <a:avLst/>
              </a:prstGeom>
              <a:blipFill>
                <a:blip r:embed="rId10"/>
                <a:stretch>
                  <a:fillRect l="-358" t="-6667" b="-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88398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COMMONDATA" val="eyJoZGlkIjoiNTBmMTBmOTBlOTc5MjM4ZjdiNWJjNmRhOGMwYWVlYm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7026.499212598425,&quot;width&quot;:12410.44094488189}"/>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304,&quot;width&quot;:6006.856692913386}"/>
</p:tagLst>
</file>

<file path=ppt/tags/tag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660.xml><?xml version="1.0" encoding="utf-8"?>
<p:tagLst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40.xml><?xml version="1.0" encoding="utf-8"?>
<p:tagLst xmlns:p="http://schemas.openxmlformats.org/presentationml/2006/main">
  <p:tag name="KSO_WM_BEAUTIFY_FLAG" val=""/>
</p:tagLst>
</file>

<file path=ppt/tags/tag1860.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SLIDE_ID" val="diagram2021733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31*525"/>
  <p:tag name="KSO_WM_SLIDE_POSITION" val="14*0"/>
  <p:tag name="KSO_WM_TAG_VERSION" val="1.0"/>
  <p:tag name="KSO_WM_BEAUTIFY_FLAG" val="#wm#"/>
  <p:tag name="KSO_WM_TEMPLATE_CATEGORY" val="diagram"/>
  <p:tag name="KSO_WM_TEMPLATE_INDEX" val="20217333"/>
  <p:tag name="KSO_WM_SLIDE_LAYOUT" val="a_f"/>
  <p:tag name="KSO_WM_SLIDE_LAYOUT_CNT" val="1_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38d74d383dce341666dc"/>
  <p:tag name="KSO_WM_CHIP_FILLPROP" val="[[{&quot;text_align&quot;:&quot;cb&quot;,&quot;text_direction&quot;:&quot;horizontal&quot;,&quot;support_big_font&quot;:true,&quot;picture_toward&quot;:0,&quot;picture_dockside&quot;:[],&quot;fill_id&quot;:&quot;927764497d3b4a21a3842aeaad3a6fb2&quot;,&quot;fill_align&quot;:&quot;cm&quot;,&quot;chip_types&quot;:[&quot;text&quot;,&quot;header&quot;]},{&quot;text_align&quot;:&quot;ct&quot;,&quot;text_direction&quot;:&quot;horizontal&quot;,&quot;support_big_font&quot;:false,&quot;picture_toward&quot;:0,&quot;picture_dockside&quot;:[],&quot;fill_id&quot;:&quot;06d7a8186c1b4495933661b3008afc16&quot;,&quot;fill_align&quot;:&quot;cm&quot;,&quot;chip_types&quot;:[&quot;text&quot;]}]]"/>
  <p:tag name="KSO_WM_CHIP_DECFILLPROP" val="[]"/>
  <p:tag name="KSO_WM_SLIDE_CAN_ADD_NAVIGATION" val="1"/>
  <p:tag name="KSO_WM_CHIP_GROUPID" val="5ef325c7c6295c63c1a2e107"/>
  <p:tag name="KSO_WM_SLIDE_BK_DARK_LIGHT" val="2"/>
  <p:tag name="KSO_WM_SLIDE_BACKGROUND_TYPE" val="general"/>
  <p:tag name="KSO_WM_SLIDE_SUPPORT_FEATURE_TYPE" val="0"/>
  <p:tag name="KSO_WM_TEMPLATE_ASSEMBLE_XID" val="6065707d4054ed1e2fb8164c"/>
  <p:tag name="KSO_WM_TEMPLATE_ASSEMBLE_GROUPID" val="6065707d4054ed1e2fb8164c"/>
  <p:tag name="KSO_WM_SLIDE_LAYOUT_INFO" val="{&quot;backgroundInfo&quot;:[{&quot;bottom&quot;:0,&quot;bottomAbs&quot;:false,&quot;left&quot;:0,&quot;leftAbs&quot;:false,&quot;right&quot;:0,&quot;rightAbs&quot;:false,&quot;top&quot;:0,&quot;topAbs&quot;:false,&quot;type&quot;:&quot;general&quot;}],&quot;id&quot;:&quot;2021-04-01T16:20:16&quot;,&quot;maxSize&quot;:{&quot;size1&quot;:57.9},&quot;minSize&quot;:{&quot;size1&quot;:42.4},&quot;normalSize&quot;:{&quot;size1&quot;:42.40018518518517},&quot;subLayout&quot;:[{&quot;id&quot;:&quot;2021-04-01T16:20:16&quot;,&quot;margin&quot;:{&quot;bottom&quot;:0.02600000612437725,&quot;left&quot;:5.512000560760498,&quot;right&quot;:5.508999824523926,&quot;top&quot;:5.079999923706055},&quot;type&quot;:0},{&quot;id&quot;:&quot;2021-04-01T16:20:16&quot;,&quot;margin&quot;:{&quot;bottom&quot;:4.2330002784729,&quot;left&quot;:5.512000560760498,&quot;right&quot;:5.508999824523926,&quot;top&quot;:0.8199999928474426},&quot;type&quot;:0}],&quot;type&quot;:0}"/>
</p:tagLst>
</file>

<file path=ppt/tags/tag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202.xml><?xml version="1.0" encoding="utf-8"?>
<p:tagLst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17333_1*a*1"/>
  <p:tag name="KSO_WM_TEMPLATE_CATEGORY" val="diagram"/>
  <p:tag name="KSO_WM_TEMPLATE_INDEX" val="20217333"/>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eb4061d39a4b4e9d9fcc920577d6db2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84b70c0e35249438bee4879f0720c80"/>
  <p:tag name="KSO_WM_UNIT_SUPPORT_BIG_FONT" val="1"/>
  <p:tag name="KSO_WM_UNIT_TEXT_FILL_FORE_SCHEMECOLOR_INDEX_BRIGHTNESS" val="0"/>
  <p:tag name="KSO_WM_UNIT_TEXT_FILL_FORE_SCHEMECOLOR_INDEX" val="13"/>
  <p:tag name="KSO_WM_UNIT_TEXT_FILL_TYPE" val="1"/>
  <p:tag name="KSO_WM_TEMPLATE_ASSEMBLE_XID" val="6065707d4054ed1e2fb8164c"/>
  <p:tag name="KSO_WM_TEMPLATE_ASSEMBLE_GROUPID" val="6065707d4054ed1e2fb8164c"/>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333_1*f*1"/>
  <p:tag name="KSO_WM_TEMPLATE_CATEGORY" val="diagram"/>
  <p:tag name="KSO_WM_TEMPLATE_INDEX" val="20217333"/>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d5a59d4f04144412b13b4c6ae9a83c0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1e8e49c27db4b24b3c65c780480e6e7"/>
  <p:tag name="KSO_WM_UNIT_TEXT_FILL_FORE_SCHEMECOLOR_INDEX_BRIGHTNESS" val="0.25"/>
  <p:tag name="KSO_WM_UNIT_TEXT_FILL_FORE_SCHEMECOLOR_INDEX" val="13"/>
  <p:tag name="KSO_WM_UNIT_TEXT_FILL_TYPE" val="1"/>
  <p:tag name="KSO_WM_TEMPLATE_ASSEMBLE_XID" val="6065707d4054ed1e2fb8164c"/>
  <p:tag name="KSO_WM_TEMPLATE_ASSEMBLE_GROUPID" val="6065707d4054ed1e2fb8164c"/>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333_1*i*1"/>
  <p:tag name="KSO_WM_TEMPLATE_CATEGORY" val="diagram"/>
  <p:tag name="KSO_WM_TEMPLATE_INDEX" val="20217333"/>
  <p:tag name="KSO_WM_UNIT_LAYERLEVEL" val="1"/>
  <p:tag name="KSO_WM_TAG_VERSION" val="1.0"/>
  <p:tag name="KSO_WM_BEAUTIFY_FLAG" val="#wm#"/>
  <p:tag name="KSO_WM_UNIT_BLOCK" val="0"/>
  <p:tag name="KSO_WM_UNIT_SM_LIMIT_TYPE" val="0"/>
  <p:tag name="KSO_WM_UNIT_DEC_AREA_ID" val="91a89d1f2a9c4d69b8e7c537fb5ab892"/>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0}"/>
  <p:tag name="KSO_WM_CHIP_GROUPID" val="5ef325c7c6295c63c1a2e107"/>
  <p:tag name="KSO_WM_CHIP_XID" val="5fd038d74d383dce341666dc"/>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24"/>
  <p:tag name="KSO_WM_TEMPLATE_ASSEMBLE_XID" val="6065707d4054ed1e2fb8164c"/>
  <p:tag name="KSO_WM_TEMPLATE_ASSEMBLE_GROUPID" val="6065707d4054ed1e2fb8164c"/>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333_1*i*2"/>
  <p:tag name="KSO_WM_TEMPLATE_CATEGORY" val="diagram"/>
  <p:tag name="KSO_WM_TEMPLATE_INDEX" val="20217333"/>
  <p:tag name="KSO_WM_UNIT_LAYERLEVEL" val="1"/>
  <p:tag name="KSO_WM_TAG_VERSION" val="1.0"/>
  <p:tag name="KSO_WM_BEAUTIFY_FLAG" val="#wm#"/>
  <p:tag name="KSO_WM_UNIT_BLOCK" val="0"/>
  <p:tag name="KSO_WM_UNIT_SM_LIMIT_TYPE" val="2"/>
  <p:tag name="KSO_WM_UNIT_DEC_AREA_ID" val="6064fc6c63194f0fbccd13a6a209efe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325c7c6295c63c1a2e107"/>
  <p:tag name="KSO_WM_CHIP_XID" val="5fd038d74d383dce341666dc"/>
  <p:tag name="KSO_WM_TEMPLATE_ASSEMBLE_XID" val="6065707d4054ed1e2fb8164c"/>
  <p:tag name="KSO_WM_TEMPLATE_ASSEMBLE_GROUPID" val="6065707d4054ed1e2fb8164c"/>
</p:tagLst>
</file>

<file path=ppt/tags/tag60.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060,&quot;width&quot;:4829}"/>
</p:tagLst>
</file>

<file path=ppt/tags/tag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64.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553,&quot;width&quot;:3671}"/>
</p:tagLst>
</file>

<file path=ppt/tags/tag67.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170,&quot;width&quot;:6816}"/>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333_1*i*3"/>
  <p:tag name="KSO_WM_TEMPLATE_CATEGORY" val="diagram"/>
  <p:tag name="KSO_WM_TEMPLATE_INDEX" val="20217333"/>
  <p:tag name="KSO_WM_UNIT_LAYERLEVEL" val="1"/>
  <p:tag name="KSO_WM_TAG_VERSION" val="1.0"/>
  <p:tag name="KSO_WM_BEAUTIFY_FLAG" val="#wm#"/>
  <p:tag name="KSO_WM_UNIT_BLOCK" val="0"/>
  <p:tag name="KSO_WM_UNIT_SM_LIMIT_TYPE" val="2"/>
  <p:tag name="KSO_WM_UNIT_DEC_AREA_ID" val="b120be8ee7594d4b9abcf9ac1ada7607"/>
  <p:tag name="KSO_WM_UNIT_DECORATE_INFO" val="{&quot;DecorateInfoH&quot;:{&quot;IsAbs&quot;:true},&quot;DecorateInfoW&quot;:{&quot;IsAbs&quot;:true},&quot;DecorateInfoX&quot;:{&quot;IsAbs&quot;:true,&quot;Pos&quot;:1},&quot;DecorateInfoY&quot;:{&quot;IsAbs&quot;:true,&quot;Pos&quot;:0},&quot;ReferentInfo&quot;:{&quot;Id&quot;:&quot;eb4061d39a4b4e9d9fcc920577d6db20&quot;,&quot;X&quot;:{&quot;Pos&quot;:1},&quot;Y&quot;:{&quot;Pos&quot;:2}},&quot;whChangeMode&quot;:0}"/>
  <p:tag name="KSO_WM_CHIP_GROUPID" val="5ef325c7c6295c63c1a2e107"/>
  <p:tag name="KSO_WM_CHIP_XID" val="5fd038d74d383dce341666dc"/>
  <p:tag name="KSO_WM_UNIT_LINE_FORE_SCHEMECOLOR_INDEX_BRIGHTNESS" val="0"/>
  <p:tag name="KSO_WM_UNIT_LINE_FORE_SCHEMECOLOR_INDEX" val="5"/>
  <p:tag name="KSO_WM_UNIT_LINE_FILL_TYPE" val="2"/>
  <p:tag name="KSO_WM_TEMPLATE_ASSEMBLE_XID" val="6065707d4054ed1e2fb8164c"/>
  <p:tag name="KSO_WM_TEMPLATE_ASSEMBLE_GROUPID" val="6065707d4054ed1e2fb8164c"/>
</p:tagLst>
</file>

<file path=ppt/tags/tag70.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450,&quot;width&quot;:3750}"/>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9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7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6799</TotalTime>
  <Words>2508</Words>
  <Application>Microsoft Office PowerPoint</Application>
  <PresentationFormat>宽屏</PresentationFormat>
  <Paragraphs>373</Paragraphs>
  <Slides>72</Slides>
  <Notes>2</Notes>
  <HiddenSlides>0</HiddenSlides>
  <MMClips>0</MMClips>
  <ScaleCrop>false</ScaleCrop>
  <HeadingPairs>
    <vt:vector size="6" baseType="variant">
      <vt:variant>
        <vt:lpstr>已用的字体</vt:lpstr>
      </vt:variant>
      <vt:variant>
        <vt:i4>9</vt:i4>
      </vt:variant>
      <vt:variant>
        <vt:lpstr>主题</vt:lpstr>
      </vt:variant>
      <vt:variant>
        <vt:i4>10</vt:i4>
      </vt:variant>
      <vt:variant>
        <vt:lpstr>幻灯片标题</vt:lpstr>
      </vt:variant>
      <vt:variant>
        <vt:i4>72</vt:i4>
      </vt:variant>
    </vt:vector>
  </HeadingPairs>
  <TitlesOfParts>
    <vt:vector size="91" baseType="lpstr">
      <vt:lpstr>FandolSong-Regular-Identity-H</vt:lpstr>
      <vt:lpstr>LMRoman10-Regular-Identity-H</vt:lpstr>
      <vt:lpstr>等线</vt:lpstr>
      <vt:lpstr>华文宋体</vt:lpstr>
      <vt:lpstr>微软雅黑</vt:lpstr>
      <vt:lpstr>Arial</vt:lpstr>
      <vt:lpstr>Cambria Math</vt:lpstr>
      <vt:lpstr>Mistral</vt:lpstr>
      <vt:lpstr>Times New Roman</vt:lpstr>
      <vt:lpstr>Office 主题​​</vt:lpstr>
      <vt:lpstr>31_Office 主题​​</vt:lpstr>
      <vt:lpstr>32_Office 主题​​</vt:lpstr>
      <vt:lpstr>33_Office 主题​​</vt:lpstr>
      <vt:lpstr>34_Office 主题​​</vt:lpstr>
      <vt:lpstr>35_Office 主题​​</vt:lpstr>
      <vt:lpstr>36_Office 主题​​</vt:lpstr>
      <vt:lpstr>37_Office 主题​​</vt:lpstr>
      <vt:lpstr>38_Office 主题​​</vt:lpstr>
      <vt:lpstr>39_Office 主题​​</vt:lpstr>
      <vt:lpstr>Lecture 1: 深度学习介绍</vt:lpstr>
      <vt:lpstr>PowerPoint 演示文稿</vt:lpstr>
      <vt:lpstr>PowerPoint 演示文稿</vt:lpstr>
      <vt:lpstr>PowerPoint 演示文稿</vt:lpstr>
      <vt:lpstr>PowerPoint 演示文稿</vt:lpstr>
      <vt:lpstr>数据拟合</vt:lpstr>
      <vt:lpstr>PowerPoint 演示文稿</vt:lpstr>
      <vt:lpstr>PowerPoint 演示文稿</vt:lpstr>
      <vt:lpstr>PowerPoint 演示文稿</vt:lpstr>
      <vt:lpstr>PowerPoint 演示文稿</vt:lpstr>
      <vt:lpstr>神经网络简介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常用的损失函数</vt:lpstr>
      <vt:lpstr>PowerPoint 演示文稿</vt:lpstr>
      <vt:lpstr>PowerPoint 演示文稿</vt:lpstr>
      <vt:lpstr>损失景观</vt:lpstr>
      <vt:lpstr>PowerPoint 演示文稿</vt:lpstr>
      <vt:lpstr>PowerPoint 演示文稿</vt:lpstr>
      <vt:lpstr>优化方法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参数初始化</vt:lpstr>
      <vt:lpstr>PowerPoint 演示文稿</vt:lpstr>
      <vt:lpstr>PowerPoint 演示文稿</vt:lpstr>
      <vt:lpstr>PowerPoint 演示文稿</vt:lpstr>
      <vt:lpstr>PowerPoint 演示文稿</vt:lpstr>
      <vt:lpstr>没有免费的午餐</vt:lpstr>
      <vt:lpstr>PowerPoint 演示文稿</vt:lpstr>
      <vt:lpstr>PowerPoint 演示文稿</vt:lpstr>
      <vt:lpstr>深度学习的理解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上海交通大学通用PPT模板</dc:title>
  <dc:creator>zhiqin xu</dc:creator>
  <cp:lastModifiedBy>zhiqin xu</cp:lastModifiedBy>
  <cp:revision>462</cp:revision>
  <dcterms:created xsi:type="dcterms:W3CDTF">2019-01-23T14:14:00Z</dcterms:created>
  <dcterms:modified xsi:type="dcterms:W3CDTF">2024-05-07T07:05:52Z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2064A4AB93354A9EACBE8E1964DC91F6_12</vt:lpwstr>
  </property>
  <property fmtid="{D5CDD505-2E9C-101B-9397-08002B2CF9AE}" pid="12" name="KSOProductBuildVer">
    <vt:lpwstr>2052-12.1.0.15120</vt:lpwstr>
  </property>
</Properties>
</file>